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70" r:id="rId3"/>
    <p:sldId id="257" r:id="rId4"/>
    <p:sldId id="290" r:id="rId5"/>
    <p:sldId id="261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81" r:id="rId15"/>
    <p:sldId id="279" r:id="rId16"/>
    <p:sldId id="280" r:id="rId17"/>
    <p:sldId id="286" r:id="rId18"/>
    <p:sldId id="296" r:id="rId19"/>
    <p:sldId id="295" r:id="rId20"/>
    <p:sldId id="293" r:id="rId21"/>
    <p:sldId id="292" r:id="rId22"/>
    <p:sldId id="288" r:id="rId23"/>
    <p:sldId id="291" r:id="rId24"/>
    <p:sldId id="287" r:id="rId25"/>
    <p:sldId id="289" r:id="rId26"/>
    <p:sldId id="297" r:id="rId27"/>
    <p:sldId id="260" r:id="rId28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G마켓 산스 Bold" panose="02000000000000000000" pitchFamily="50" charset="-127"/>
      <p:regular r:id="rId36"/>
    </p:embeddedFont>
    <p:embeddedFont>
      <p:font typeface="G마켓 산스 Light" panose="02000000000000000000" pitchFamily="50" charset="-127"/>
      <p:regular r:id="rId37"/>
    </p:embeddedFont>
    <p:embeddedFont>
      <p:font typeface="G마켓 산스 Medium" panose="02000000000000000000" pitchFamily="50" charset="-127"/>
      <p:regular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7272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77"/>
    <p:restoredTop sz="95026" autoAdjust="0"/>
  </p:normalViewPr>
  <p:slideViewPr>
    <p:cSldViewPr snapToGrid="0" snapToObjects="1">
      <p:cViewPr varScale="1">
        <p:scale>
          <a:sx n="74" d="100"/>
          <a:sy n="74" d="100"/>
        </p:scale>
        <p:origin x="86" y="1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0F79F3-CA19-4494-8FDF-F146DB62BCB6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96406B-4BE2-4175-AA12-FCC6911B82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804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6406B-4BE2-4175-AA12-FCC6911B829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329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6406B-4BE2-4175-AA12-FCC6911B829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622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altLang="ko-KR" b="1" i="0" dirty="0" err="1">
                <a:effectLst/>
                <a:latin typeface="G마켓 산스 Light" panose="02000000000000000000" pitchFamily="50" charset="-127"/>
              </a:rPr>
              <a:t>obj_ID</a:t>
            </a:r>
            <a:r>
              <a:rPr lang="en-US" altLang="ko-KR" b="0" i="0" dirty="0">
                <a:effectLst/>
                <a:latin typeface="G마켓 산스 Light" panose="02000000000000000000" pitchFamily="50" charset="-127"/>
              </a:rPr>
              <a:t> = (Object Identifier) the unique value that identifies the object in the image catalog used by the CAS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effectLst/>
                <a:latin typeface="G마켓 산스 Light" panose="02000000000000000000" pitchFamily="50" charset="-127"/>
              </a:rPr>
              <a:t>alpha</a:t>
            </a:r>
            <a:r>
              <a:rPr lang="en-US" altLang="ko-KR" b="0" i="0" dirty="0">
                <a:effectLst/>
                <a:latin typeface="G마켓 산스 Light" panose="02000000000000000000" pitchFamily="50" charset="-127"/>
              </a:rPr>
              <a:t> = Angle of ascension (RA - Celestial coordinates).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effectLst/>
                <a:latin typeface="G마켓 산스 Light" panose="02000000000000000000" pitchFamily="50" charset="-127"/>
              </a:rPr>
              <a:t>delta</a:t>
            </a:r>
            <a:r>
              <a:rPr lang="en-US" altLang="ko-KR" b="0" i="0" dirty="0">
                <a:effectLst/>
                <a:latin typeface="G마켓 산스 Light" panose="02000000000000000000" pitchFamily="50" charset="-127"/>
              </a:rPr>
              <a:t> = angle of declination (DEC - Celestial coordinates)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effectLst/>
                <a:latin typeface="G마켓 산스 Light" panose="02000000000000000000" pitchFamily="50" charset="-127"/>
              </a:rPr>
              <a:t>u</a:t>
            </a:r>
            <a:r>
              <a:rPr lang="en-US" altLang="ko-KR" b="0" i="0" dirty="0">
                <a:effectLst/>
                <a:latin typeface="G마켓 산스 Light" panose="02000000000000000000" pitchFamily="50" charset="-127"/>
              </a:rPr>
              <a:t> = Ultraviolet filter in the photometric system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effectLst/>
                <a:latin typeface="G마켓 산스 Light" panose="02000000000000000000" pitchFamily="50" charset="-127"/>
              </a:rPr>
              <a:t>g</a:t>
            </a:r>
            <a:r>
              <a:rPr lang="en-US" altLang="ko-KR" b="0" i="0" dirty="0">
                <a:effectLst/>
                <a:latin typeface="G마켓 산스 Light" panose="02000000000000000000" pitchFamily="50" charset="-127"/>
              </a:rPr>
              <a:t> = Green filter in the photometric system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effectLst/>
                <a:latin typeface="G마켓 산스 Light" panose="02000000000000000000" pitchFamily="50" charset="-127"/>
              </a:rPr>
              <a:t>r</a:t>
            </a:r>
            <a:r>
              <a:rPr lang="en-US" altLang="ko-KR" b="0" i="0" dirty="0">
                <a:effectLst/>
                <a:latin typeface="G마켓 산스 Light" panose="02000000000000000000" pitchFamily="50" charset="-127"/>
              </a:rPr>
              <a:t> = Red filter in the photometric system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 err="1">
                <a:effectLst/>
                <a:latin typeface="G마켓 산스 Light" panose="02000000000000000000" pitchFamily="50" charset="-127"/>
              </a:rPr>
              <a:t>i</a:t>
            </a:r>
            <a:r>
              <a:rPr lang="en-US" altLang="ko-KR" b="0" i="0" dirty="0">
                <a:effectLst/>
                <a:latin typeface="G마켓 산스 Light" panose="02000000000000000000" pitchFamily="50" charset="-127"/>
              </a:rPr>
              <a:t> = Near-infrared filter in the photometric system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effectLst/>
                <a:latin typeface="G마켓 산스 Light" panose="02000000000000000000" pitchFamily="50" charset="-127"/>
              </a:rPr>
              <a:t>z</a:t>
            </a:r>
            <a:r>
              <a:rPr lang="en-US" altLang="ko-KR" b="0" i="0" dirty="0">
                <a:effectLst/>
                <a:latin typeface="G마켓 산스 Light" panose="02000000000000000000" pitchFamily="50" charset="-127"/>
              </a:rPr>
              <a:t> = Infrared filter in the photometric system.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 err="1">
                <a:effectLst/>
                <a:latin typeface="G마켓 산스 Light" panose="02000000000000000000" pitchFamily="50" charset="-127"/>
              </a:rPr>
              <a:t>run_ID</a:t>
            </a:r>
            <a:r>
              <a:rPr lang="en-US" altLang="ko-KR" b="0" i="0" dirty="0">
                <a:effectLst/>
                <a:latin typeface="G마켓 산스 Light" panose="02000000000000000000" pitchFamily="50" charset="-127"/>
              </a:rPr>
              <a:t> = run ID used to identify the specific scan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 err="1">
                <a:effectLst/>
                <a:latin typeface="G마켓 산스 Light" panose="02000000000000000000" pitchFamily="50" charset="-127"/>
              </a:rPr>
              <a:t>rerun_ID</a:t>
            </a:r>
            <a:r>
              <a:rPr lang="en-US" altLang="ko-KR" b="0" i="0" dirty="0">
                <a:effectLst/>
                <a:latin typeface="G마켓 산스 Light" panose="02000000000000000000" pitchFamily="50" charset="-127"/>
              </a:rPr>
              <a:t> = Specifies the type of image processing.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 err="1">
                <a:effectLst/>
                <a:latin typeface="G마켓 산스 Light" panose="02000000000000000000" pitchFamily="50" charset="-127"/>
              </a:rPr>
              <a:t>cam_col</a:t>
            </a:r>
            <a:r>
              <a:rPr lang="en-US" altLang="ko-KR" b="0" i="0" dirty="0">
                <a:effectLst/>
                <a:latin typeface="G마켓 산스 Light" panose="02000000000000000000" pitchFamily="50" charset="-127"/>
              </a:rPr>
              <a:t> = Identifies a specific scan line belonging to a single run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 err="1">
                <a:effectLst/>
                <a:latin typeface="G마켓 산스 Light" panose="02000000000000000000" pitchFamily="50" charset="-127"/>
              </a:rPr>
              <a:t>field_ID</a:t>
            </a:r>
            <a:r>
              <a:rPr lang="en-US" altLang="ko-KR" b="0" i="0" dirty="0">
                <a:effectLst/>
                <a:latin typeface="G마켓 산스 Light" panose="02000000000000000000" pitchFamily="50" charset="-127"/>
              </a:rPr>
              <a:t> = Identifies the portion of the sky observed in a run.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 err="1">
                <a:effectLst/>
                <a:latin typeface="G마켓 산스 Light" panose="02000000000000000000" pitchFamily="50" charset="-127"/>
              </a:rPr>
              <a:t>spec_obj_ID</a:t>
            </a:r>
            <a:r>
              <a:rPr lang="en-US" altLang="ko-KR" b="0" i="0" dirty="0">
                <a:effectLst/>
                <a:latin typeface="G마켓 산스 Light" panose="02000000000000000000" pitchFamily="50" charset="-127"/>
              </a:rPr>
              <a:t> = Unique ID used to identify each scan in the dataset.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effectLst/>
                <a:latin typeface="G마켓 산스 Light" panose="02000000000000000000" pitchFamily="50" charset="-127"/>
              </a:rPr>
              <a:t>class</a:t>
            </a:r>
            <a:r>
              <a:rPr lang="en-US" altLang="ko-KR" b="0" i="0" dirty="0">
                <a:effectLst/>
                <a:latin typeface="G마켓 산스 Light" panose="02000000000000000000" pitchFamily="50" charset="-127"/>
              </a:rPr>
              <a:t> = Target variable: Galaxy, Star, Quasar.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effectLst/>
                <a:latin typeface="G마켓 산스 Light" panose="02000000000000000000" pitchFamily="50" charset="-127"/>
              </a:rPr>
              <a:t>redshift</a:t>
            </a:r>
            <a:r>
              <a:rPr lang="en-US" altLang="ko-KR" b="0" i="0" dirty="0">
                <a:effectLst/>
                <a:latin typeface="G마켓 산스 Light" panose="02000000000000000000" pitchFamily="50" charset="-127"/>
              </a:rPr>
              <a:t> = </a:t>
            </a:r>
            <a:r>
              <a:rPr lang="en-US" altLang="ko-KR" b="0" i="0" dirty="0" err="1">
                <a:effectLst/>
                <a:latin typeface="G마켓 산스 Light" panose="02000000000000000000" pitchFamily="50" charset="-127"/>
              </a:rPr>
              <a:t>Batochrome</a:t>
            </a:r>
            <a:r>
              <a:rPr lang="en-US" altLang="ko-KR" b="0" i="0" dirty="0">
                <a:effectLst/>
                <a:latin typeface="G마켓 산스 Light" panose="02000000000000000000" pitchFamily="50" charset="-127"/>
              </a:rPr>
              <a:t> effect, based on the increase in the wavelength of the spectrum light detected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effectLst/>
                <a:latin typeface="G마켓 산스 Light" panose="02000000000000000000" pitchFamily="50" charset="-127"/>
              </a:rPr>
              <a:t>plate</a:t>
            </a:r>
            <a:r>
              <a:rPr lang="en-US" altLang="ko-KR" b="0" i="0" dirty="0">
                <a:effectLst/>
                <a:latin typeface="G마켓 산스 Light" panose="02000000000000000000" pitchFamily="50" charset="-127"/>
              </a:rPr>
              <a:t> = ID identifying the </a:t>
            </a:r>
            <a:r>
              <a:rPr lang="en-US" altLang="ko-KR" b="0" i="0" dirty="0" err="1">
                <a:effectLst/>
                <a:latin typeface="G마켓 산스 Light" panose="02000000000000000000" pitchFamily="50" charset="-127"/>
              </a:rPr>
              <a:t>spectograph</a:t>
            </a:r>
            <a:r>
              <a:rPr lang="en-US" altLang="ko-KR" b="0" i="0" dirty="0">
                <a:effectLst/>
                <a:latin typeface="G마켓 산스 Light" panose="02000000000000000000" pitchFamily="50" charset="-127"/>
              </a:rPr>
              <a:t> used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effectLst/>
                <a:latin typeface="G마켓 산스 Light" panose="02000000000000000000" pitchFamily="50" charset="-127"/>
              </a:rPr>
              <a:t>MJD</a:t>
            </a:r>
            <a:r>
              <a:rPr lang="en-US" altLang="ko-KR" b="0" i="0" dirty="0">
                <a:effectLst/>
                <a:latin typeface="G마켓 산스 Light" panose="02000000000000000000" pitchFamily="50" charset="-127"/>
              </a:rPr>
              <a:t> = Date of detection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 err="1">
                <a:effectLst/>
                <a:latin typeface="G마켓 산스 Light" panose="02000000000000000000" pitchFamily="50" charset="-127"/>
              </a:rPr>
              <a:t>fiber_ID</a:t>
            </a:r>
            <a:r>
              <a:rPr lang="en-US" altLang="ko-KR" b="0" i="0" dirty="0">
                <a:effectLst/>
                <a:latin typeface="G마켓 산스 Light" panose="02000000000000000000" pitchFamily="50" charset="-127"/>
              </a:rPr>
              <a:t> = Identifies the optical fiber used on the </a:t>
            </a:r>
            <a:r>
              <a:rPr lang="en-US" altLang="ko-KR" b="0" i="0" dirty="0" err="1">
                <a:effectLst/>
                <a:latin typeface="G마켓 산스 Light" panose="02000000000000000000" pitchFamily="50" charset="-127"/>
              </a:rPr>
              <a:t>spectograph</a:t>
            </a:r>
            <a:r>
              <a:rPr lang="en-US" altLang="ko-KR" b="0" i="0" dirty="0">
                <a:effectLst/>
                <a:latin typeface="G마켓 산스 Light" panose="02000000000000000000" pitchFamily="50" charset="-127"/>
              </a:rPr>
              <a:t> of each observation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6406B-4BE2-4175-AA12-FCC6911B829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985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9F7CB-930F-EC42-8BFE-25EEA1D5F3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20F9E6-659A-C74C-A29C-249C05AD2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52167-B981-6F4E-8D0A-45E9AF493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6EDF6-3E8A-6046-99EA-F561ED471028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5AA11-DB99-464F-A9A3-60A809D5D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5E4B0-7A43-F84B-8E66-CE3B98EB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9E09-6FAF-1B48-9971-4D3FDE1AF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124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5E52F-6225-5A47-BDB6-CB5451461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9A0F81-9805-4F4A-A64C-1291EC716A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D6395-9B83-EF41-B8AF-CA1259167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6EDF6-3E8A-6046-99EA-F561ED471028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DC15B-4F63-B349-B813-6A2879102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809BD7-805F-6847-8CC9-87C48E4B4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9E09-6FAF-1B48-9971-4D3FDE1AF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502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A27233-2C7F-D642-B30E-98D7407233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B591D9-EC92-5440-94C0-ACE98C2C3C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8C3DE5-BD6A-E440-9F8F-18B986BF6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6EDF6-3E8A-6046-99EA-F561ED471028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BF9EE-F48A-FB4B-AEBD-93B46D3FC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601C1-2E1F-6B4F-AD62-5A6ECC252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9E09-6FAF-1B48-9971-4D3FDE1AF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826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FE5FB-698B-A340-B782-040010001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B900D-ED72-7848-B00F-6104EBA80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EB828E-5B9C-774B-BA09-F9578C332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6EDF6-3E8A-6046-99EA-F561ED471028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B9B81-C3D0-6543-9048-A86FEDE21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711DE-137E-324C-B769-6D93874BB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9E09-6FAF-1B48-9971-4D3FDE1AF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70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9F48A-90FB-B44D-8282-E858D516C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00FAE-1FED-7649-9847-F7B8979B5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5A4C2-05B4-624A-A631-8417B913B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6EDF6-3E8A-6046-99EA-F561ED471028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9E81C-2738-C542-871A-B508E205B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7F520-15EE-6E4C-84BC-E460DE58D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9E09-6FAF-1B48-9971-4D3FDE1AF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489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831F5-6025-754C-8672-03837B0FE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71CB5-5D46-9D4E-8FAE-05D1276885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051610-9357-9843-B835-4D7D0B966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C0EAA-8085-C149-8548-86B01BEAE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6EDF6-3E8A-6046-99EA-F561ED471028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66751-F197-1F40-8EB1-D6ACF26F0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FDA4B4-BD86-6B4C-AAE3-864E96D19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9E09-6FAF-1B48-9971-4D3FDE1AF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86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CD530-65BB-E24E-AF98-73EDF80C6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92F91-5514-3542-9A0A-20E9B5E9C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7AE505-A7A2-E746-960F-09B52FB497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993D71-CF81-9346-BEC5-72FC87ADE8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9E30AF-507A-0949-BFEF-C2FBE45D9B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ADFAE1-327F-304F-81DB-D23E7A414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6EDF6-3E8A-6046-99EA-F561ED471028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25A275-8F54-9946-B2A2-7B9C77ED7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FE570C-4821-9144-92FB-7D7BFE4E4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9E09-6FAF-1B48-9971-4D3FDE1AF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579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46DBC-1C4A-C44A-A2F9-B71EDD9F5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DE8E5A-2A1F-9F45-86C8-BBD407279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6EDF6-3E8A-6046-99EA-F561ED471028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D0022-039E-554E-9B7E-7A48C413F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36865-6001-924C-8CD5-7667F9D3C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9E09-6FAF-1B48-9971-4D3FDE1AF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96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F107E3-AD1E-0442-ACF3-B994E0126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6EDF6-3E8A-6046-99EA-F561ED471028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1D622E-B6C2-B24A-9676-C88A8046E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B8F63-96C4-674F-99E0-6118176BD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9E09-6FAF-1B48-9971-4D3FDE1AF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31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3E280-7EB4-F442-8D21-D91078BFA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5C907-4220-D74D-84C1-64C5B3A04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609FE-4779-ED49-8D2C-F2EDDE1C4B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059E38-D6FF-6945-ABC3-4C155C555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6EDF6-3E8A-6046-99EA-F561ED471028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F28E3-C002-B24E-8645-6A79FA162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32C007-6531-A040-80A0-2E360FA88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9E09-6FAF-1B48-9971-4D3FDE1AF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26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4883C-F6CB-9640-BE8D-1B472C85F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0C8796-7152-9B44-B025-2909315DEC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9F9C58-1A6C-1941-B94A-62A998ED2E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909CF7-A0DD-3546-94F3-D9F2D1DA4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6EDF6-3E8A-6046-99EA-F561ED471028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C2F262-C93F-1741-AECD-7E0B38410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3F28E0-605C-2746-800A-C35A534E1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9E09-6FAF-1B48-9971-4D3FDE1AF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476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0667FF-D826-BE4E-8BE6-50EA43BE4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D9CCA-E218-DF4C-AF7E-6E5E457D7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793AF-A138-E148-BCC3-CA1B2F2B4E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6EDF6-3E8A-6046-99EA-F561ED471028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5CD6C-B7D4-F041-98D4-CFA37B1C00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CA7A1-6E93-6042-91C1-E1BAD81952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B99E09-6FAF-1B48-9971-4D3FDE1AF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039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89744B2-95A8-04B8-0CB1-A5C4CDAF056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4935" y="214611"/>
            <a:ext cx="11542130" cy="6428777"/>
          </a:xfrm>
          <a:prstGeom prst="roundRect">
            <a:avLst>
              <a:gd name="adj" fmla="val 5283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latin typeface="G마켓 산스 Light" panose="02000000000000000000" pitchFamily="50" charset="-127"/>
                <a:cs typeface="Times New Roman" panose="02020603050405020304" pitchFamily="18" charset="0"/>
              </a:rPr>
              <a:t>Cho, HyunMin</a:t>
            </a:r>
            <a:endParaRPr lang="en-US" altLang="ko-KR" dirty="0">
              <a:latin typeface="G마켓 산스 Light" panose="02000000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58DB39-8AB6-B542-9778-37241EC745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9955" y="1703187"/>
            <a:ext cx="10132089" cy="1655762"/>
          </a:xfrm>
          <a:noFill/>
        </p:spPr>
        <p:txBody>
          <a:bodyPr>
            <a:normAutofit/>
          </a:bodyPr>
          <a:lstStyle/>
          <a:p>
            <a:r>
              <a:rPr lang="en-US" sz="6600" dirty="0">
                <a:gradFill flip="none" rotWithShape="1"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74000">
                      <a:schemeClr val="tx1">
                        <a:lumMod val="50000"/>
                        <a:lumOff val="50000"/>
                      </a:schemeClr>
                    </a:gs>
                    <a:gs pos="83000">
                      <a:schemeClr val="bg1">
                        <a:lumMod val="7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  <a:cs typeface="Times New Roman" panose="02020603050405020304" pitchFamily="18" charset="0"/>
              </a:rPr>
              <a:t>Stellar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54976B-4618-9942-918F-F0A54D9307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6097" y="4326932"/>
            <a:ext cx="3568040" cy="1655762"/>
          </a:xfrm>
        </p:spPr>
        <p:txBody>
          <a:bodyPr>
            <a:normAutofit/>
          </a:bodyPr>
          <a:lstStyle/>
          <a:p>
            <a:pPr algn="just"/>
            <a:r>
              <a:rPr lang="en-US" altLang="ko-KR" sz="14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202035390	</a:t>
            </a:r>
            <a:r>
              <a:rPr lang="en-US" altLang="ko-KR" sz="1400" dirty="0" err="1">
                <a:latin typeface="G마켓 산스 Light" panose="02000000000000000000" pitchFamily="50" charset="-127"/>
                <a:cs typeface="Times New Roman" panose="02020603050405020304" pitchFamily="18" charset="0"/>
              </a:rPr>
              <a:t>ChoHyunMin</a:t>
            </a:r>
            <a:endParaRPr lang="en-US" altLang="ko-KR" sz="1400" dirty="0">
              <a:latin typeface="G마켓 산스 Light" panose="02000000000000000000" pitchFamily="50" charset="-127"/>
              <a:cs typeface="Times New Roman" panose="02020603050405020304" pitchFamily="18" charset="0"/>
            </a:endParaRPr>
          </a:p>
          <a:p>
            <a:pPr algn="just"/>
            <a:r>
              <a:rPr lang="en-US" sz="14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201735860 	</a:t>
            </a:r>
            <a:r>
              <a:rPr lang="en-US" sz="1400" dirty="0" err="1">
                <a:latin typeface="G마켓 산스 Light" panose="02000000000000000000" pitchFamily="50" charset="-127"/>
                <a:cs typeface="Times New Roman" panose="02020603050405020304" pitchFamily="18" charset="0"/>
              </a:rPr>
              <a:t>LeeSeungCheol</a:t>
            </a:r>
            <a:endParaRPr lang="en-US" sz="1400" dirty="0">
              <a:latin typeface="G마켓 산스 Light" panose="02000000000000000000" pitchFamily="50" charset="-127"/>
              <a:cs typeface="Times New Roman" panose="02020603050405020304" pitchFamily="18" charset="0"/>
            </a:endParaRPr>
          </a:p>
          <a:p>
            <a:pPr algn="just"/>
            <a:r>
              <a:rPr lang="en-US" sz="14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201935097	</a:t>
            </a:r>
            <a:r>
              <a:rPr lang="en-US" sz="1400" dirty="0" err="1">
                <a:latin typeface="G마켓 산스 Light" panose="02000000000000000000" pitchFamily="50" charset="-127"/>
                <a:cs typeface="Times New Roman" panose="02020603050405020304" pitchFamily="18" charset="0"/>
              </a:rPr>
              <a:t>LeeSeoHyun</a:t>
            </a:r>
            <a:endParaRPr lang="en-US" sz="1400" dirty="0">
              <a:latin typeface="G마켓 산스 Light" panose="02000000000000000000" pitchFamily="50" charset="-127"/>
              <a:cs typeface="Times New Roman" panose="02020603050405020304" pitchFamily="18" charset="0"/>
            </a:endParaRPr>
          </a:p>
          <a:p>
            <a:pPr algn="just"/>
            <a:r>
              <a:rPr lang="en-US" sz="14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201837337	</a:t>
            </a:r>
            <a:r>
              <a:rPr lang="en-US" sz="1400" dirty="0" err="1">
                <a:latin typeface="G마켓 산스 Light" panose="02000000000000000000" pitchFamily="50" charset="-127"/>
                <a:cs typeface="Times New Roman" panose="02020603050405020304" pitchFamily="18" charset="0"/>
              </a:rPr>
              <a:t>ParkChaeLim</a:t>
            </a:r>
            <a:endParaRPr lang="en-US" sz="1400" dirty="0">
              <a:latin typeface="G마켓 산스 Light" panose="02000000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0ADF9-13B3-D1BA-2080-881B3B8A3406}"/>
              </a:ext>
            </a:extLst>
          </p:cNvPr>
          <p:cNvSpPr txBox="1"/>
          <p:nvPr/>
        </p:nvSpPr>
        <p:spPr>
          <a:xfrm>
            <a:off x="7456715" y="3517114"/>
            <a:ext cx="37053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Data Science Term Project</a:t>
            </a:r>
          </a:p>
          <a:p>
            <a:pPr algn="r"/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Team 8 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0AC5B95-CD61-574C-9144-9E9D63EB3C04}"/>
              </a:ext>
            </a:extLst>
          </p:cNvPr>
          <p:cNvCxnSpPr>
            <a:cxnSpLocks/>
          </p:cNvCxnSpPr>
          <p:nvPr/>
        </p:nvCxnSpPr>
        <p:spPr>
          <a:xfrm>
            <a:off x="1093594" y="3237460"/>
            <a:ext cx="10068450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941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94C67B5-EA56-6EC5-5B94-78E52743DC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4935" y="256503"/>
            <a:ext cx="11542130" cy="6428777"/>
          </a:xfrm>
          <a:prstGeom prst="roundRect">
            <a:avLst>
              <a:gd name="adj" fmla="val 5283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>
                <a:latin typeface="G마켓 산스 Light" panose="02000000000000000000" pitchFamily="50" charset="-127"/>
                <a:cs typeface="Times New Roman" panose="02020603050405020304" pitchFamily="18" charset="0"/>
              </a:rPr>
              <a:t>After Remove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>
                <a:latin typeface="G마켓 산스 Light" panose="02000000000000000000" pitchFamily="50" charset="-127"/>
                <a:cs typeface="Times New Roman" panose="02020603050405020304" pitchFamily="18" charset="0"/>
              </a:rPr>
              <a:t>Outlier</a:t>
            </a:r>
            <a:endParaRPr lang="en-US" altLang="ko-KR" sz="1800" dirty="0">
              <a:latin typeface="G마켓 산스 Light" panose="02000000000000000000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E2FD658-1249-C941-1EF2-98C2B862B4D7}"/>
              </a:ext>
            </a:extLst>
          </p:cNvPr>
          <p:cNvCxnSpPr>
            <a:cxnSpLocks/>
          </p:cNvCxnSpPr>
          <p:nvPr/>
        </p:nvCxnSpPr>
        <p:spPr>
          <a:xfrm>
            <a:off x="591875" y="1546881"/>
            <a:ext cx="11039147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F4DDC885-FF5B-3195-724C-BA8808E88319}"/>
              </a:ext>
            </a:extLst>
          </p:cNvPr>
          <p:cNvSpPr txBox="1">
            <a:spLocks/>
          </p:cNvSpPr>
          <p:nvPr/>
        </p:nvSpPr>
        <p:spPr>
          <a:xfrm>
            <a:off x="591874" y="1751277"/>
            <a:ext cx="5091953" cy="906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3-b. Analyze Features Using Graph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A8725F-98B9-D1E5-14E9-1CEFF27D2A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8" t="24924" r="69250" b="40764"/>
          <a:stretch/>
        </p:blipFill>
        <p:spPr>
          <a:xfrm>
            <a:off x="4047069" y="2236466"/>
            <a:ext cx="3152251" cy="22375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067991E-9D2B-D4EE-9BE6-F6352BBFD5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9" t="59545" r="69400" b="6969"/>
          <a:stretch/>
        </p:blipFill>
        <p:spPr>
          <a:xfrm>
            <a:off x="7543797" y="2204485"/>
            <a:ext cx="3152251" cy="21835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8B91B64-3D68-CA8C-18C8-050A37F973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7" t="48314" r="68462" b="17374"/>
          <a:stretch/>
        </p:blipFill>
        <p:spPr>
          <a:xfrm>
            <a:off x="550341" y="2236466"/>
            <a:ext cx="3152251" cy="22375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742BFD6-582A-FE0E-B9AA-6DEA680EFE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65" t="23069" r="69631" b="44305"/>
          <a:stretch/>
        </p:blipFill>
        <p:spPr>
          <a:xfrm>
            <a:off x="505305" y="4450423"/>
            <a:ext cx="3155095" cy="209009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857DA9D-E37C-6E73-AB4C-58A8CDA556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65" t="58788" r="71480" b="7424"/>
          <a:stretch/>
        </p:blipFill>
        <p:spPr>
          <a:xfrm>
            <a:off x="4047069" y="4473999"/>
            <a:ext cx="3152251" cy="231717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3000C0D-F146-EF89-A526-77453EBFDB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10" t="23508" r="69976" b="42576"/>
          <a:stretch/>
        </p:blipFill>
        <p:spPr>
          <a:xfrm>
            <a:off x="7611428" y="4450423"/>
            <a:ext cx="3174336" cy="227552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A5365384-65E0-82E9-C7E2-F44B3CAEE5E5}"/>
              </a:ext>
            </a:extLst>
          </p:cNvPr>
          <p:cNvSpPr txBox="1">
            <a:spLocks/>
          </p:cNvSpPr>
          <p:nvPr/>
        </p:nvSpPr>
        <p:spPr>
          <a:xfrm>
            <a:off x="591874" y="641429"/>
            <a:ext cx="62453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3. Feature Selection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2D81D160-81C8-6BBD-BC9E-E262CB4CFD65}"/>
              </a:ext>
            </a:extLst>
          </p:cNvPr>
          <p:cNvSpPr txBox="1">
            <a:spLocks/>
          </p:cNvSpPr>
          <p:nvPr/>
        </p:nvSpPr>
        <p:spPr>
          <a:xfrm>
            <a:off x="550341" y="1560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Times New Roman" panose="02020603050405020304" pitchFamily="18" charset="0"/>
              </a:rPr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3159229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94C67B5-EA56-6EC5-5B94-78E52743DC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4935" y="256503"/>
            <a:ext cx="11542130" cy="6428777"/>
          </a:xfrm>
          <a:prstGeom prst="roundRect">
            <a:avLst>
              <a:gd name="adj" fmla="val 5283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>
                <a:latin typeface="G마켓 산스 Light" panose="02000000000000000000" pitchFamily="50" charset="-127"/>
                <a:cs typeface="Times New Roman" panose="02020603050405020304" pitchFamily="18" charset="0"/>
              </a:rPr>
              <a:t>After Remove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>
                <a:latin typeface="G마켓 산스 Light" panose="02000000000000000000" pitchFamily="50" charset="-127"/>
                <a:cs typeface="Times New Roman" panose="02020603050405020304" pitchFamily="18" charset="0"/>
              </a:rPr>
              <a:t>Outlier</a:t>
            </a:r>
            <a:endParaRPr lang="en-US" altLang="ko-KR" sz="1800" dirty="0">
              <a:latin typeface="G마켓 산스 Light" panose="02000000000000000000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E2FD658-1249-C941-1EF2-98C2B862B4D7}"/>
              </a:ext>
            </a:extLst>
          </p:cNvPr>
          <p:cNvCxnSpPr>
            <a:cxnSpLocks/>
          </p:cNvCxnSpPr>
          <p:nvPr/>
        </p:nvCxnSpPr>
        <p:spPr>
          <a:xfrm>
            <a:off x="591875" y="1546881"/>
            <a:ext cx="11039147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F4DDC885-FF5B-3195-724C-BA8808E88319}"/>
              </a:ext>
            </a:extLst>
          </p:cNvPr>
          <p:cNvSpPr txBox="1">
            <a:spLocks/>
          </p:cNvSpPr>
          <p:nvPr/>
        </p:nvSpPr>
        <p:spPr>
          <a:xfrm>
            <a:off x="591874" y="1751277"/>
            <a:ext cx="5091953" cy="906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3-b. Analyze Features Using Graph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E17404-14E4-B104-F29F-723D17C482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9" t="56637" r="70084" b="7700"/>
          <a:stretch/>
        </p:blipFill>
        <p:spPr>
          <a:xfrm>
            <a:off x="591875" y="2092470"/>
            <a:ext cx="2938419" cy="22038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6EF19E3-4561-CD79-26C9-8B9AEF8F1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24" t="23882" r="69530" b="40455"/>
          <a:stretch/>
        </p:blipFill>
        <p:spPr>
          <a:xfrm>
            <a:off x="4320259" y="2204485"/>
            <a:ext cx="2938419" cy="220381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EFE6ACC-86D2-7929-D51F-76DF0FB5EB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5" t="58648" r="68739" b="5689"/>
          <a:stretch/>
        </p:blipFill>
        <p:spPr>
          <a:xfrm>
            <a:off x="8048644" y="2206119"/>
            <a:ext cx="2938420" cy="220381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CE33B1B-32C0-AA3B-9751-70C8FBACFF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71" t="23069" r="67982" b="41268"/>
          <a:stretch/>
        </p:blipFill>
        <p:spPr>
          <a:xfrm>
            <a:off x="2360945" y="4481465"/>
            <a:ext cx="2938419" cy="220381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AEB8801-2115-29CA-9C20-8908622E39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52" t="58137" r="68124" b="6631"/>
          <a:stretch/>
        </p:blipFill>
        <p:spPr>
          <a:xfrm>
            <a:off x="6504083" y="4444065"/>
            <a:ext cx="2938419" cy="2203814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A92B1226-F21A-E15E-3B5A-446D196F27C8}"/>
              </a:ext>
            </a:extLst>
          </p:cNvPr>
          <p:cNvSpPr txBox="1">
            <a:spLocks/>
          </p:cNvSpPr>
          <p:nvPr/>
        </p:nvSpPr>
        <p:spPr>
          <a:xfrm>
            <a:off x="591874" y="641429"/>
            <a:ext cx="62453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3. Feature Selection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6E840D3-8798-E120-E5F8-EF9CA17D3627}"/>
              </a:ext>
            </a:extLst>
          </p:cNvPr>
          <p:cNvSpPr txBox="1">
            <a:spLocks/>
          </p:cNvSpPr>
          <p:nvPr/>
        </p:nvSpPr>
        <p:spPr>
          <a:xfrm>
            <a:off x="550341" y="1560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Times New Roman" panose="02020603050405020304" pitchFamily="18" charset="0"/>
              </a:rPr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708792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94C67B5-EA56-6EC5-5B94-78E52743DC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4935" y="256503"/>
            <a:ext cx="11542130" cy="6428777"/>
          </a:xfrm>
          <a:prstGeom prst="roundRect">
            <a:avLst>
              <a:gd name="adj" fmla="val 5283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After Remove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Outlier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E2FD658-1249-C941-1EF2-98C2B862B4D7}"/>
              </a:ext>
            </a:extLst>
          </p:cNvPr>
          <p:cNvCxnSpPr>
            <a:cxnSpLocks/>
          </p:cNvCxnSpPr>
          <p:nvPr/>
        </p:nvCxnSpPr>
        <p:spPr>
          <a:xfrm>
            <a:off x="591875" y="1546881"/>
            <a:ext cx="11039147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45748D45-2BFF-BB66-5B2C-C08B128CBAE2}"/>
              </a:ext>
            </a:extLst>
          </p:cNvPr>
          <p:cNvSpPr txBox="1">
            <a:spLocks/>
          </p:cNvSpPr>
          <p:nvPr/>
        </p:nvSpPr>
        <p:spPr>
          <a:xfrm>
            <a:off x="591874" y="641429"/>
            <a:ext cx="66858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4. Data </a:t>
            </a:r>
            <a:r>
              <a:rPr lang="en-US" sz="18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Scailng</a:t>
            </a:r>
            <a:r>
              <a:rPr lang="en-US" sz="18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 / Normalization- Standard Scaling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683131-3857-DFFB-ADAB-9D436F1AA7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0" t="38938" r="56875" b="24546"/>
          <a:stretch/>
        </p:blipFill>
        <p:spPr>
          <a:xfrm>
            <a:off x="2491998" y="2299332"/>
            <a:ext cx="7208004" cy="3917235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BFE1EFC9-E386-2022-4156-695B79D53A6D}"/>
              </a:ext>
            </a:extLst>
          </p:cNvPr>
          <p:cNvSpPr txBox="1">
            <a:spLocks/>
          </p:cNvSpPr>
          <p:nvPr/>
        </p:nvSpPr>
        <p:spPr>
          <a:xfrm>
            <a:off x="550341" y="1560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Times New Roman" panose="02020603050405020304" pitchFamily="18" charset="0"/>
              </a:rPr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114266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94C67B5-EA56-6EC5-5B94-78E52743DC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4935" y="256503"/>
            <a:ext cx="11542130" cy="6428777"/>
          </a:xfrm>
          <a:prstGeom prst="roundRect">
            <a:avLst>
              <a:gd name="adj" fmla="val 5283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After Remove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Outlier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E2FD658-1249-C941-1EF2-98C2B862B4D7}"/>
              </a:ext>
            </a:extLst>
          </p:cNvPr>
          <p:cNvCxnSpPr>
            <a:cxnSpLocks/>
          </p:cNvCxnSpPr>
          <p:nvPr/>
        </p:nvCxnSpPr>
        <p:spPr>
          <a:xfrm>
            <a:off x="591875" y="1546881"/>
            <a:ext cx="11039147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D50E9379-4F16-E826-3187-6ED4A21570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0" t="40420" r="56620" b="22555"/>
          <a:stretch/>
        </p:blipFill>
        <p:spPr>
          <a:xfrm>
            <a:off x="2441477" y="2216102"/>
            <a:ext cx="7309045" cy="4000468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719295E-F1ED-5571-2557-AE91A55882C1}"/>
              </a:ext>
            </a:extLst>
          </p:cNvPr>
          <p:cNvSpPr txBox="1">
            <a:spLocks/>
          </p:cNvSpPr>
          <p:nvPr/>
        </p:nvSpPr>
        <p:spPr>
          <a:xfrm>
            <a:off x="591874" y="641429"/>
            <a:ext cx="66858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4. Data </a:t>
            </a:r>
            <a:r>
              <a:rPr lang="en-US" sz="18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Scailng</a:t>
            </a:r>
            <a:r>
              <a:rPr lang="en-US" sz="18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 / Normalization- </a:t>
            </a:r>
            <a:r>
              <a:rPr lang="en-US" sz="18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MinMax</a:t>
            </a:r>
            <a:r>
              <a:rPr lang="en-US" sz="18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 Scaling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1A3FBA3-D7C8-7720-28CA-45A47263A622}"/>
              </a:ext>
            </a:extLst>
          </p:cNvPr>
          <p:cNvSpPr txBox="1">
            <a:spLocks/>
          </p:cNvSpPr>
          <p:nvPr/>
        </p:nvSpPr>
        <p:spPr>
          <a:xfrm>
            <a:off x="550341" y="1560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Times New Roman" panose="02020603050405020304" pitchFamily="18" charset="0"/>
              </a:rPr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487246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94C67B5-EA56-6EC5-5B94-78E52743DC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4935" y="256503"/>
            <a:ext cx="11542130" cy="6428777"/>
          </a:xfrm>
          <a:prstGeom prst="roundRect">
            <a:avLst>
              <a:gd name="adj" fmla="val 5283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After Remove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Outlier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E2FD658-1249-C941-1EF2-98C2B862B4D7}"/>
              </a:ext>
            </a:extLst>
          </p:cNvPr>
          <p:cNvCxnSpPr>
            <a:cxnSpLocks/>
          </p:cNvCxnSpPr>
          <p:nvPr/>
        </p:nvCxnSpPr>
        <p:spPr>
          <a:xfrm>
            <a:off x="591875" y="1546881"/>
            <a:ext cx="11039147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5719295E-F1ED-5571-2557-AE91A55882C1}"/>
              </a:ext>
            </a:extLst>
          </p:cNvPr>
          <p:cNvSpPr txBox="1">
            <a:spLocks/>
          </p:cNvSpPr>
          <p:nvPr/>
        </p:nvSpPr>
        <p:spPr>
          <a:xfrm>
            <a:off x="591874" y="641429"/>
            <a:ext cx="66858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4. Data </a:t>
            </a:r>
            <a:r>
              <a:rPr lang="en-US" sz="18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Scailng</a:t>
            </a:r>
            <a:r>
              <a:rPr lang="en-US" sz="18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 / Normalization- Robust Scaling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1A3FBA3-D7C8-7720-28CA-45A47263A622}"/>
              </a:ext>
            </a:extLst>
          </p:cNvPr>
          <p:cNvSpPr txBox="1">
            <a:spLocks/>
          </p:cNvSpPr>
          <p:nvPr/>
        </p:nvSpPr>
        <p:spPr>
          <a:xfrm>
            <a:off x="550341" y="1560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Times New Roman" panose="02020603050405020304" pitchFamily="18" charset="0"/>
              </a:rPr>
              <a:t>Data Preprocessing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95DD74-A871-C4F5-AFD4-3F171538A9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22" t="41943" r="57281" b="22674"/>
          <a:stretch/>
        </p:blipFill>
        <p:spPr>
          <a:xfrm>
            <a:off x="2320825" y="2323877"/>
            <a:ext cx="7314273" cy="389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027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94C67B5-EA56-6EC5-5B94-78E52743DC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4935" y="256503"/>
            <a:ext cx="11542130" cy="6428777"/>
          </a:xfrm>
          <a:prstGeom prst="roundRect">
            <a:avLst>
              <a:gd name="adj" fmla="val 5283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After Remove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Outlier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E2FD658-1249-C941-1EF2-98C2B862B4D7}"/>
              </a:ext>
            </a:extLst>
          </p:cNvPr>
          <p:cNvCxnSpPr>
            <a:cxnSpLocks/>
          </p:cNvCxnSpPr>
          <p:nvPr/>
        </p:nvCxnSpPr>
        <p:spPr>
          <a:xfrm>
            <a:off x="591875" y="1546881"/>
            <a:ext cx="11039147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41AE5E30-3169-CC57-8FFE-8C7E0E5CDD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5" t="51597" r="75972" b="38787"/>
          <a:stretch/>
        </p:blipFill>
        <p:spPr>
          <a:xfrm>
            <a:off x="4298373" y="1720862"/>
            <a:ext cx="3878352" cy="98196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4006EB-5FED-7EC8-8805-E53724121E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9" t="34294" r="34802" b="12727"/>
          <a:stretch/>
        </p:blipFill>
        <p:spPr>
          <a:xfrm>
            <a:off x="4484298" y="3013883"/>
            <a:ext cx="7039220" cy="3404295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0ECD132-7CA9-ED1D-BFEE-4F6F7D988BAC}"/>
              </a:ext>
            </a:extLst>
          </p:cNvPr>
          <p:cNvSpPr txBox="1">
            <a:spLocks/>
          </p:cNvSpPr>
          <p:nvPr/>
        </p:nvSpPr>
        <p:spPr>
          <a:xfrm>
            <a:off x="668482" y="2031916"/>
            <a:ext cx="6366755" cy="462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Select Standard Scaling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57C705C-98D9-BC4B-99A8-E408BEE4565F}"/>
              </a:ext>
            </a:extLst>
          </p:cNvPr>
          <p:cNvSpPr txBox="1">
            <a:spLocks/>
          </p:cNvSpPr>
          <p:nvPr/>
        </p:nvSpPr>
        <p:spPr>
          <a:xfrm>
            <a:off x="1084118" y="3849035"/>
            <a:ext cx="3571009" cy="1029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Final </a:t>
            </a:r>
            <a:r>
              <a:rPr lang="en-US" sz="20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DataFrame</a:t>
            </a:r>
            <a:endParaRPr 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After Preprocessing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75EEE5A-A6F3-F619-A0CD-1C86640E5519}"/>
              </a:ext>
            </a:extLst>
          </p:cNvPr>
          <p:cNvSpPr txBox="1">
            <a:spLocks/>
          </p:cNvSpPr>
          <p:nvPr/>
        </p:nvSpPr>
        <p:spPr>
          <a:xfrm>
            <a:off x="591874" y="641429"/>
            <a:ext cx="66858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4. Data </a:t>
            </a:r>
            <a:r>
              <a:rPr lang="en-US" sz="18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Scailng</a:t>
            </a:r>
            <a:r>
              <a:rPr lang="en-US" sz="18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 / Normalization- Select Method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1270077-D502-11E5-0D2B-E03336C15C8C}"/>
              </a:ext>
            </a:extLst>
          </p:cNvPr>
          <p:cNvSpPr txBox="1">
            <a:spLocks/>
          </p:cNvSpPr>
          <p:nvPr/>
        </p:nvSpPr>
        <p:spPr>
          <a:xfrm>
            <a:off x="550341" y="1560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Times New Roman" panose="02020603050405020304" pitchFamily="18" charset="0"/>
              </a:rPr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4284005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94C67B5-EA56-6EC5-5B94-78E52743DC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4935" y="256503"/>
            <a:ext cx="11542130" cy="6428777"/>
          </a:xfrm>
          <a:prstGeom prst="roundRect">
            <a:avLst>
              <a:gd name="adj" fmla="val 5283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After Remove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Outlier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774E261-C485-0D48-81C4-C95FA478E241}"/>
              </a:ext>
            </a:extLst>
          </p:cNvPr>
          <p:cNvSpPr txBox="1">
            <a:spLocks/>
          </p:cNvSpPr>
          <p:nvPr/>
        </p:nvSpPr>
        <p:spPr>
          <a:xfrm>
            <a:off x="550341" y="1560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Times New Roman" panose="02020603050405020304" pitchFamily="18" charset="0"/>
              </a:rPr>
              <a:t>Algorithm &amp; Evaluation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E2FD658-1249-C941-1EF2-98C2B862B4D7}"/>
              </a:ext>
            </a:extLst>
          </p:cNvPr>
          <p:cNvCxnSpPr>
            <a:cxnSpLocks/>
          </p:cNvCxnSpPr>
          <p:nvPr/>
        </p:nvCxnSpPr>
        <p:spPr>
          <a:xfrm>
            <a:off x="591875" y="1546881"/>
            <a:ext cx="11039147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45748D45-2BFF-BB66-5B2C-C08B128CBAE2}"/>
              </a:ext>
            </a:extLst>
          </p:cNvPr>
          <p:cNvSpPr txBox="1">
            <a:spLocks/>
          </p:cNvSpPr>
          <p:nvPr/>
        </p:nvSpPr>
        <p:spPr>
          <a:xfrm>
            <a:off x="591874" y="641429"/>
            <a:ext cx="70662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Linear Regression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0ECD132-7CA9-ED1D-BFEE-4F6F7D988BAC}"/>
              </a:ext>
            </a:extLst>
          </p:cNvPr>
          <p:cNvSpPr txBox="1">
            <a:spLocks/>
          </p:cNvSpPr>
          <p:nvPr/>
        </p:nvSpPr>
        <p:spPr>
          <a:xfrm>
            <a:off x="668482" y="1812827"/>
            <a:ext cx="6366755" cy="462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Separate Train &amp; Test Set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99B792-365C-A755-257C-EF8FA4FA54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83" t="37319" r="42296" b="54242"/>
          <a:stretch/>
        </p:blipFill>
        <p:spPr>
          <a:xfrm>
            <a:off x="668482" y="2275328"/>
            <a:ext cx="6366755" cy="578715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076BFA2-A9F9-62E1-1511-318E88FCFDBD}"/>
              </a:ext>
            </a:extLst>
          </p:cNvPr>
          <p:cNvSpPr txBox="1">
            <a:spLocks/>
          </p:cNvSpPr>
          <p:nvPr/>
        </p:nvSpPr>
        <p:spPr>
          <a:xfrm>
            <a:off x="668482" y="3227542"/>
            <a:ext cx="6366755" cy="462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Linear Regression Output &amp; Evaluation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494005D-E6CB-4283-6E72-60DAC4B173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83" t="48900" r="54318" b="44992"/>
          <a:stretch/>
        </p:blipFill>
        <p:spPr>
          <a:xfrm>
            <a:off x="668482" y="3987130"/>
            <a:ext cx="10803082" cy="92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61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94C67B5-EA56-6EC5-5B94-78E52743DC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4935" y="256503"/>
            <a:ext cx="11542130" cy="6428777"/>
          </a:xfrm>
          <a:prstGeom prst="roundRect">
            <a:avLst>
              <a:gd name="adj" fmla="val 5283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After Remove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Outlier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774E261-C485-0D48-81C4-C95FA478E241}"/>
              </a:ext>
            </a:extLst>
          </p:cNvPr>
          <p:cNvSpPr txBox="1">
            <a:spLocks/>
          </p:cNvSpPr>
          <p:nvPr/>
        </p:nvSpPr>
        <p:spPr>
          <a:xfrm>
            <a:off x="550341" y="1560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Times New Roman" panose="02020603050405020304" pitchFamily="18" charset="0"/>
              </a:rPr>
              <a:t>Algorithm &amp; Evaluation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E2FD658-1249-C941-1EF2-98C2B862B4D7}"/>
              </a:ext>
            </a:extLst>
          </p:cNvPr>
          <p:cNvCxnSpPr>
            <a:cxnSpLocks/>
          </p:cNvCxnSpPr>
          <p:nvPr/>
        </p:nvCxnSpPr>
        <p:spPr>
          <a:xfrm>
            <a:off x="591875" y="1546881"/>
            <a:ext cx="11039147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45748D45-2BFF-BB66-5B2C-C08B128CBAE2}"/>
              </a:ext>
            </a:extLst>
          </p:cNvPr>
          <p:cNvSpPr txBox="1">
            <a:spLocks/>
          </p:cNvSpPr>
          <p:nvPr/>
        </p:nvSpPr>
        <p:spPr>
          <a:xfrm>
            <a:off x="591874" y="641429"/>
            <a:ext cx="70662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K-Neighbors Classifier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0ECD132-7CA9-ED1D-BFEE-4F6F7D988BAC}"/>
              </a:ext>
            </a:extLst>
          </p:cNvPr>
          <p:cNvSpPr txBox="1">
            <a:spLocks/>
          </p:cNvSpPr>
          <p:nvPr/>
        </p:nvSpPr>
        <p:spPr>
          <a:xfrm>
            <a:off x="1302327" y="1881740"/>
            <a:ext cx="4412673" cy="462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K-Neighbors Classifier Output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04C8610-B9B5-D4DC-EB59-522A59CAA7A4}"/>
              </a:ext>
            </a:extLst>
          </p:cNvPr>
          <p:cNvSpPr txBox="1">
            <a:spLocks/>
          </p:cNvSpPr>
          <p:nvPr/>
        </p:nvSpPr>
        <p:spPr>
          <a:xfrm>
            <a:off x="7529009" y="1876157"/>
            <a:ext cx="3042943" cy="462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Confusion Matrix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25C033B-5471-F502-3E1C-AE610D6471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83" t="66056" r="73815" b="20401"/>
          <a:stretch/>
        </p:blipFill>
        <p:spPr>
          <a:xfrm>
            <a:off x="1213696" y="3218411"/>
            <a:ext cx="4760502" cy="175182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58972B4-0E63-BA7F-AB31-65744E5176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14" t="52260" r="73485" b="18450"/>
          <a:stretch/>
        </p:blipFill>
        <p:spPr>
          <a:xfrm>
            <a:off x="6628352" y="2514692"/>
            <a:ext cx="4651195" cy="370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608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94C67B5-EA56-6EC5-5B94-78E52743DC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4935" y="256503"/>
            <a:ext cx="11542130" cy="6428777"/>
          </a:xfrm>
          <a:prstGeom prst="roundRect">
            <a:avLst>
              <a:gd name="adj" fmla="val 5283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After Remove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Outlier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774E261-C485-0D48-81C4-C95FA478E241}"/>
              </a:ext>
            </a:extLst>
          </p:cNvPr>
          <p:cNvSpPr txBox="1">
            <a:spLocks/>
          </p:cNvSpPr>
          <p:nvPr/>
        </p:nvSpPr>
        <p:spPr>
          <a:xfrm>
            <a:off x="550341" y="1560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Times New Roman" panose="02020603050405020304" pitchFamily="18" charset="0"/>
              </a:rPr>
              <a:t>Algorithm &amp; Evaluation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E2FD658-1249-C941-1EF2-98C2B862B4D7}"/>
              </a:ext>
            </a:extLst>
          </p:cNvPr>
          <p:cNvCxnSpPr>
            <a:cxnSpLocks/>
          </p:cNvCxnSpPr>
          <p:nvPr/>
        </p:nvCxnSpPr>
        <p:spPr>
          <a:xfrm>
            <a:off x="591875" y="1546881"/>
            <a:ext cx="11039147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45748D45-2BFF-BB66-5B2C-C08B128CBAE2}"/>
              </a:ext>
            </a:extLst>
          </p:cNvPr>
          <p:cNvSpPr txBox="1">
            <a:spLocks/>
          </p:cNvSpPr>
          <p:nvPr/>
        </p:nvSpPr>
        <p:spPr>
          <a:xfrm>
            <a:off x="591874" y="641429"/>
            <a:ext cx="70662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Decision Tree Classifier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0ECD132-7CA9-ED1D-BFEE-4F6F7D988BAC}"/>
              </a:ext>
            </a:extLst>
          </p:cNvPr>
          <p:cNvSpPr txBox="1">
            <a:spLocks/>
          </p:cNvSpPr>
          <p:nvPr/>
        </p:nvSpPr>
        <p:spPr>
          <a:xfrm>
            <a:off x="1302327" y="1881740"/>
            <a:ext cx="4412673" cy="462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Decision Tree Output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04C8610-B9B5-D4DC-EB59-522A59CAA7A4}"/>
              </a:ext>
            </a:extLst>
          </p:cNvPr>
          <p:cNvSpPr txBox="1">
            <a:spLocks/>
          </p:cNvSpPr>
          <p:nvPr/>
        </p:nvSpPr>
        <p:spPr>
          <a:xfrm>
            <a:off x="7529009" y="1876157"/>
            <a:ext cx="3042943" cy="462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Confusion Matrix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2B67C29-435A-1CF8-E0C3-FCE55FE2A5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0" t="70544" r="74176" b="16096"/>
          <a:stretch/>
        </p:blipFill>
        <p:spPr>
          <a:xfrm>
            <a:off x="919970" y="3161356"/>
            <a:ext cx="4717082" cy="172965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1200152-0AB6-F981-6433-C6798EB5E6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83" t="56964" r="72180" b="13657"/>
          <a:stretch/>
        </p:blipFill>
        <p:spPr>
          <a:xfrm>
            <a:off x="6335542" y="2499163"/>
            <a:ext cx="5024706" cy="371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670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94C67B5-EA56-6EC5-5B94-78E52743DC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4935" y="256503"/>
            <a:ext cx="11542130" cy="6428777"/>
          </a:xfrm>
          <a:prstGeom prst="roundRect">
            <a:avLst>
              <a:gd name="adj" fmla="val 5283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After Remove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Outlier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774E261-C485-0D48-81C4-C95FA478E241}"/>
              </a:ext>
            </a:extLst>
          </p:cNvPr>
          <p:cNvSpPr txBox="1">
            <a:spLocks/>
          </p:cNvSpPr>
          <p:nvPr/>
        </p:nvSpPr>
        <p:spPr>
          <a:xfrm>
            <a:off x="550341" y="1560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Times New Roman" panose="02020603050405020304" pitchFamily="18" charset="0"/>
              </a:rPr>
              <a:t>Algorithm &amp; Evaluation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E2FD658-1249-C941-1EF2-98C2B862B4D7}"/>
              </a:ext>
            </a:extLst>
          </p:cNvPr>
          <p:cNvCxnSpPr>
            <a:cxnSpLocks/>
          </p:cNvCxnSpPr>
          <p:nvPr/>
        </p:nvCxnSpPr>
        <p:spPr>
          <a:xfrm>
            <a:off x="591875" y="1546881"/>
            <a:ext cx="11039147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45748D45-2BFF-BB66-5B2C-C08B128CBAE2}"/>
              </a:ext>
            </a:extLst>
          </p:cNvPr>
          <p:cNvSpPr txBox="1">
            <a:spLocks/>
          </p:cNvSpPr>
          <p:nvPr/>
        </p:nvSpPr>
        <p:spPr>
          <a:xfrm>
            <a:off x="591874" y="641429"/>
            <a:ext cx="70662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Random-Forest Classifier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0ECD132-7CA9-ED1D-BFEE-4F6F7D988BAC}"/>
              </a:ext>
            </a:extLst>
          </p:cNvPr>
          <p:cNvSpPr txBox="1">
            <a:spLocks/>
          </p:cNvSpPr>
          <p:nvPr/>
        </p:nvSpPr>
        <p:spPr>
          <a:xfrm>
            <a:off x="1302327" y="1881740"/>
            <a:ext cx="4412673" cy="462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Random-Forest Output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04C8610-B9B5-D4DC-EB59-522A59CAA7A4}"/>
              </a:ext>
            </a:extLst>
          </p:cNvPr>
          <p:cNvSpPr txBox="1">
            <a:spLocks/>
          </p:cNvSpPr>
          <p:nvPr/>
        </p:nvSpPr>
        <p:spPr>
          <a:xfrm>
            <a:off x="7529009" y="1876157"/>
            <a:ext cx="3042943" cy="462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Confusion Matrix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8573AC1-FACE-7FEB-BD7C-F5E67D5575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83" t="66037" r="58985" b="22556"/>
          <a:stretch/>
        </p:blipFill>
        <p:spPr>
          <a:xfrm>
            <a:off x="353106" y="3470891"/>
            <a:ext cx="6311114" cy="113963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4B2086-7D19-4D3A-3C94-19DFBA6DA7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83" t="52945" r="72870" b="18140"/>
          <a:stretch/>
        </p:blipFill>
        <p:spPr>
          <a:xfrm>
            <a:off x="6554949" y="2575502"/>
            <a:ext cx="5174012" cy="388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53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화살표: U자형 57">
            <a:extLst>
              <a:ext uri="{FF2B5EF4-FFF2-40B4-BE49-F238E27FC236}">
                <a16:creationId xmlns:a16="http://schemas.microsoft.com/office/drawing/2014/main" id="{102DFFC7-EECA-F8C9-7EE2-98F675E6375B}"/>
              </a:ext>
            </a:extLst>
          </p:cNvPr>
          <p:cNvSpPr/>
          <p:nvPr/>
        </p:nvSpPr>
        <p:spPr>
          <a:xfrm rot="5400000">
            <a:off x="4466447" y="-1357131"/>
            <a:ext cx="3341099" cy="11117633"/>
          </a:xfrm>
          <a:prstGeom prst="uturnArrow">
            <a:avLst>
              <a:gd name="adj1" fmla="val 14162"/>
              <a:gd name="adj2" fmla="val 12214"/>
              <a:gd name="adj3" fmla="val 21916"/>
              <a:gd name="adj4" fmla="val 49098"/>
              <a:gd name="adj5" fmla="val 100000"/>
            </a:avLst>
          </a:prstGeom>
          <a:gradFill flip="none" rotWithShape="1">
            <a:gsLst>
              <a:gs pos="16000">
                <a:schemeClr val="bg1">
                  <a:lumMod val="85000"/>
                </a:schemeClr>
              </a:gs>
              <a:gs pos="43000">
                <a:schemeClr val="tx1">
                  <a:lumMod val="50000"/>
                  <a:lumOff val="50000"/>
                </a:schemeClr>
              </a:gs>
              <a:gs pos="69000">
                <a:schemeClr val="tx1">
                  <a:lumMod val="85000"/>
                  <a:lumOff val="15000"/>
                </a:schemeClr>
              </a:gs>
              <a:gs pos="100000">
                <a:schemeClr val="bg1">
                  <a:lumMod val="5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58DB39-8AB6-B542-9778-37241EC745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7713" y="363199"/>
            <a:ext cx="6467812" cy="1254642"/>
          </a:xfrm>
          <a:noFill/>
        </p:spPr>
        <p:txBody>
          <a:bodyPr>
            <a:normAutofit/>
          </a:bodyPr>
          <a:lstStyle/>
          <a:p>
            <a:r>
              <a:rPr lang="en-US" sz="6600" dirty="0">
                <a:gradFill flip="none" rotWithShape="1"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74000">
                      <a:schemeClr val="tx1">
                        <a:lumMod val="50000"/>
                        <a:lumOff val="50000"/>
                      </a:schemeClr>
                    </a:gs>
                    <a:gs pos="83000">
                      <a:schemeClr val="bg1">
                        <a:lumMod val="7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  <a:cs typeface="Times New Roman" panose="02020603050405020304" pitchFamily="18" charset="0"/>
              </a:rPr>
              <a:t>CONTENTS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1D57F6D-20DC-05D7-321B-C977864BE1D3}"/>
              </a:ext>
            </a:extLst>
          </p:cNvPr>
          <p:cNvGrpSpPr/>
          <p:nvPr/>
        </p:nvGrpSpPr>
        <p:grpSpPr>
          <a:xfrm>
            <a:off x="1678078" y="1987498"/>
            <a:ext cx="2255236" cy="2067792"/>
            <a:chOff x="679349" y="2244436"/>
            <a:chExt cx="2255236" cy="2067792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E331327-4B06-1AA2-6623-879B239081DB}"/>
                </a:ext>
              </a:extLst>
            </p:cNvPr>
            <p:cNvSpPr/>
            <p:nvPr/>
          </p:nvSpPr>
          <p:spPr>
            <a:xfrm>
              <a:off x="779318" y="2244436"/>
              <a:ext cx="2067792" cy="20677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F7099065-E529-A593-9E7F-4930D9C90AEA}"/>
                </a:ext>
              </a:extLst>
            </p:cNvPr>
            <p:cNvSpPr txBox="1">
              <a:spLocks/>
            </p:cNvSpPr>
            <p:nvPr/>
          </p:nvSpPr>
          <p:spPr>
            <a:xfrm>
              <a:off x="679349" y="2866487"/>
              <a:ext cx="2255236" cy="80290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Times New Roman" panose="02020603050405020304" pitchFamily="18" charset="0"/>
                </a:rPr>
                <a:t>1. Dataset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E0C58DA-8624-F657-C267-132C7F130458}"/>
              </a:ext>
            </a:extLst>
          </p:cNvPr>
          <p:cNvGrpSpPr/>
          <p:nvPr/>
        </p:nvGrpSpPr>
        <p:grpSpPr>
          <a:xfrm>
            <a:off x="4942246" y="1982931"/>
            <a:ext cx="2255236" cy="2067792"/>
            <a:chOff x="2830269" y="3841173"/>
            <a:chExt cx="2255236" cy="2067792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6984032-D05F-61A5-CD25-558F89505384}"/>
                </a:ext>
              </a:extLst>
            </p:cNvPr>
            <p:cNvSpPr/>
            <p:nvPr/>
          </p:nvSpPr>
          <p:spPr>
            <a:xfrm>
              <a:off x="2934585" y="3841173"/>
              <a:ext cx="2067792" cy="206779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85E0F5B0-070F-F570-F940-759825B69F24}"/>
                </a:ext>
              </a:extLst>
            </p:cNvPr>
            <p:cNvSpPr txBox="1">
              <a:spLocks/>
            </p:cNvSpPr>
            <p:nvPr/>
          </p:nvSpPr>
          <p:spPr>
            <a:xfrm>
              <a:off x="2830269" y="4473615"/>
              <a:ext cx="2255236" cy="80290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Times New Roman" panose="02020603050405020304" pitchFamily="18" charset="0"/>
                </a:rPr>
                <a:t>2. Data</a:t>
              </a:r>
            </a:p>
            <a:p>
              <a:pPr algn="ctr"/>
              <a:r>
                <a:rPr lang="en-US" sz="180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Times New Roman" panose="02020603050405020304" pitchFamily="18" charset="0"/>
                </a:rPr>
                <a:t>Preprocessing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90781FE-B6A3-4426-EBA5-666F133A1E47}"/>
              </a:ext>
            </a:extLst>
          </p:cNvPr>
          <p:cNvGrpSpPr/>
          <p:nvPr/>
        </p:nvGrpSpPr>
        <p:grpSpPr>
          <a:xfrm>
            <a:off x="8398205" y="1979104"/>
            <a:ext cx="2255236" cy="2067792"/>
            <a:chOff x="4990732" y="2234045"/>
            <a:chExt cx="2255236" cy="2067792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64E731B-6DFE-ACFA-FD23-D4F7C08F51F0}"/>
                </a:ext>
              </a:extLst>
            </p:cNvPr>
            <p:cNvSpPr/>
            <p:nvPr/>
          </p:nvSpPr>
          <p:spPr>
            <a:xfrm>
              <a:off x="5085505" y="2234045"/>
              <a:ext cx="2067792" cy="20677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D37117FD-69C9-B64F-3CE4-D06A2169118E}"/>
                </a:ext>
              </a:extLst>
            </p:cNvPr>
            <p:cNvSpPr txBox="1">
              <a:spLocks/>
            </p:cNvSpPr>
            <p:nvPr/>
          </p:nvSpPr>
          <p:spPr>
            <a:xfrm>
              <a:off x="4990732" y="2931215"/>
              <a:ext cx="2255236" cy="80290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Times New Roman" panose="02020603050405020304" pitchFamily="18" charset="0"/>
                </a:rPr>
                <a:t>3. Algorithm</a:t>
              </a:r>
            </a:p>
            <a:p>
              <a:pPr algn="ctr"/>
              <a:r>
                <a:rPr lang="en-US" sz="180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Times New Roman" panose="02020603050405020304" pitchFamily="18" charset="0"/>
                </a:rPr>
                <a:t>&amp;Evaluation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75E5BCD-141F-FC02-C987-8D4BBE58F5FA}"/>
              </a:ext>
            </a:extLst>
          </p:cNvPr>
          <p:cNvGrpSpPr/>
          <p:nvPr/>
        </p:nvGrpSpPr>
        <p:grpSpPr>
          <a:xfrm>
            <a:off x="8398205" y="4371510"/>
            <a:ext cx="2255236" cy="2067792"/>
            <a:chOff x="7152246" y="3841173"/>
            <a:chExt cx="2255236" cy="2067792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6DEB309-8EA4-DEF2-C61F-D954FEF3AC89}"/>
                </a:ext>
              </a:extLst>
            </p:cNvPr>
            <p:cNvSpPr/>
            <p:nvPr/>
          </p:nvSpPr>
          <p:spPr>
            <a:xfrm>
              <a:off x="7245968" y="3841173"/>
              <a:ext cx="2067792" cy="206779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D607920A-5CED-D316-0A01-380B58E7BF6C}"/>
                </a:ext>
              </a:extLst>
            </p:cNvPr>
            <p:cNvSpPr txBox="1">
              <a:spLocks/>
            </p:cNvSpPr>
            <p:nvPr/>
          </p:nvSpPr>
          <p:spPr>
            <a:xfrm>
              <a:off x="7152246" y="4538991"/>
              <a:ext cx="2255236" cy="80290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Times New Roman" panose="02020603050405020304" pitchFamily="18" charset="0"/>
                </a:rPr>
                <a:t>4. Ensemble</a:t>
              </a:r>
            </a:p>
            <a:p>
              <a:pPr algn="ctr"/>
              <a:r>
                <a:rPr lang="en-US" sz="180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Times New Roman" panose="02020603050405020304" pitchFamily="18" charset="0"/>
                </a:rPr>
                <a:t>Learning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0A8C920-479D-0B73-703E-4850655D6C25}"/>
              </a:ext>
            </a:extLst>
          </p:cNvPr>
          <p:cNvGrpSpPr/>
          <p:nvPr/>
        </p:nvGrpSpPr>
        <p:grpSpPr>
          <a:xfrm>
            <a:off x="4942246" y="4361120"/>
            <a:ext cx="2255236" cy="2067792"/>
            <a:chOff x="9303369" y="2178627"/>
            <a:chExt cx="2255236" cy="2067792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5D788E0-BB1B-CEBE-AB56-10AC3DAB8ACA}"/>
                </a:ext>
              </a:extLst>
            </p:cNvPr>
            <p:cNvSpPr/>
            <p:nvPr/>
          </p:nvSpPr>
          <p:spPr>
            <a:xfrm>
              <a:off x="9396888" y="2178627"/>
              <a:ext cx="2067792" cy="20677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3409A4D9-F4B8-8D87-A10F-271B71B92F71}"/>
                </a:ext>
              </a:extLst>
            </p:cNvPr>
            <p:cNvSpPr txBox="1">
              <a:spLocks/>
            </p:cNvSpPr>
            <p:nvPr/>
          </p:nvSpPr>
          <p:spPr>
            <a:xfrm>
              <a:off x="9303369" y="2903505"/>
              <a:ext cx="2255236" cy="80290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Times New Roman" panose="02020603050405020304" pitchFamily="18" charset="0"/>
                </a:rPr>
                <a:t>5. Best Combination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9D169D9-EF4D-F837-C66E-DA229361CCCB}"/>
              </a:ext>
            </a:extLst>
          </p:cNvPr>
          <p:cNvGrpSpPr/>
          <p:nvPr/>
        </p:nvGrpSpPr>
        <p:grpSpPr>
          <a:xfrm>
            <a:off x="1688672" y="4361120"/>
            <a:ext cx="2255236" cy="2067792"/>
            <a:chOff x="2840863" y="3841173"/>
            <a:chExt cx="2255236" cy="2067792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4058B85-CE28-139D-2781-A8778A710C9C}"/>
                </a:ext>
              </a:extLst>
            </p:cNvPr>
            <p:cNvSpPr/>
            <p:nvPr/>
          </p:nvSpPr>
          <p:spPr>
            <a:xfrm>
              <a:off x="2934585" y="3841173"/>
              <a:ext cx="2067792" cy="206779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itle 1">
              <a:extLst>
                <a:ext uri="{FF2B5EF4-FFF2-40B4-BE49-F238E27FC236}">
                  <a16:creationId xmlns:a16="http://schemas.microsoft.com/office/drawing/2014/main" id="{15DE8DBB-68DF-C3EA-5505-C5EC33ADA23F}"/>
                </a:ext>
              </a:extLst>
            </p:cNvPr>
            <p:cNvSpPr txBox="1">
              <a:spLocks/>
            </p:cNvSpPr>
            <p:nvPr/>
          </p:nvSpPr>
          <p:spPr>
            <a:xfrm>
              <a:off x="2840863" y="4566051"/>
              <a:ext cx="2255236" cy="80290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Times New Roman" panose="02020603050405020304" pitchFamily="18" charset="0"/>
                </a:rPr>
                <a:t>6. Conclusion</a:t>
              </a:r>
            </a:p>
          </p:txBody>
        </p:sp>
      </p:grpSp>
      <p:sp>
        <p:nvSpPr>
          <p:cNvPr id="59" name="타원 58">
            <a:extLst>
              <a:ext uri="{FF2B5EF4-FFF2-40B4-BE49-F238E27FC236}">
                <a16:creationId xmlns:a16="http://schemas.microsoft.com/office/drawing/2014/main" id="{D39BDF4A-08E3-882D-2AAD-067830F709DB}"/>
              </a:ext>
            </a:extLst>
          </p:cNvPr>
          <p:cNvSpPr/>
          <p:nvPr/>
        </p:nvSpPr>
        <p:spPr>
          <a:xfrm>
            <a:off x="349990" y="4904308"/>
            <a:ext cx="1145618" cy="1145618"/>
          </a:xfrm>
          <a:prstGeom prst="ellipse">
            <a:avLst/>
          </a:prstGeom>
          <a:solidFill>
            <a:srgbClr val="7272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9372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94C67B5-EA56-6EC5-5B94-78E52743DC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4935" y="256503"/>
            <a:ext cx="11542130" cy="6428777"/>
          </a:xfrm>
          <a:prstGeom prst="roundRect">
            <a:avLst>
              <a:gd name="adj" fmla="val 5283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After Remove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Outlier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774E261-C485-0D48-81C4-C95FA478E241}"/>
              </a:ext>
            </a:extLst>
          </p:cNvPr>
          <p:cNvSpPr txBox="1">
            <a:spLocks/>
          </p:cNvSpPr>
          <p:nvPr/>
        </p:nvSpPr>
        <p:spPr>
          <a:xfrm>
            <a:off x="550341" y="1560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Times New Roman" panose="02020603050405020304" pitchFamily="18" charset="0"/>
              </a:rPr>
              <a:t>Evaluation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E2FD658-1249-C941-1EF2-98C2B862B4D7}"/>
              </a:ext>
            </a:extLst>
          </p:cNvPr>
          <p:cNvCxnSpPr>
            <a:cxnSpLocks/>
          </p:cNvCxnSpPr>
          <p:nvPr/>
        </p:nvCxnSpPr>
        <p:spPr>
          <a:xfrm>
            <a:off x="591875" y="1546881"/>
            <a:ext cx="11039147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45748D45-2BFF-BB66-5B2C-C08B128CBAE2}"/>
              </a:ext>
            </a:extLst>
          </p:cNvPr>
          <p:cNvSpPr txBox="1">
            <a:spLocks/>
          </p:cNvSpPr>
          <p:nvPr/>
        </p:nvSpPr>
        <p:spPr>
          <a:xfrm>
            <a:off x="591874" y="641429"/>
            <a:ext cx="70662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Bagging Classifier 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0ECD132-7CA9-ED1D-BFEE-4F6F7D988BAC}"/>
              </a:ext>
            </a:extLst>
          </p:cNvPr>
          <p:cNvSpPr txBox="1">
            <a:spLocks/>
          </p:cNvSpPr>
          <p:nvPr/>
        </p:nvSpPr>
        <p:spPr>
          <a:xfrm>
            <a:off x="1302327" y="1881740"/>
            <a:ext cx="4412673" cy="462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Bagging Classifier Output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04C8610-B9B5-D4DC-EB59-522A59CAA7A4}"/>
              </a:ext>
            </a:extLst>
          </p:cNvPr>
          <p:cNvSpPr txBox="1">
            <a:spLocks/>
          </p:cNvSpPr>
          <p:nvPr/>
        </p:nvSpPr>
        <p:spPr>
          <a:xfrm>
            <a:off x="7529009" y="1876157"/>
            <a:ext cx="3042943" cy="462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Confusion Matrix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E31206B-9ACF-E44B-5D65-8FCB6D7376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84" t="68193" r="60668" b="20401"/>
          <a:stretch/>
        </p:blipFill>
        <p:spPr>
          <a:xfrm>
            <a:off x="441120" y="3429000"/>
            <a:ext cx="6012226" cy="113963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A7E7E0E-9B76-7154-9748-CB696B8E71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30" t="50707" r="72355" b="20730"/>
          <a:stretch/>
        </p:blipFill>
        <p:spPr>
          <a:xfrm>
            <a:off x="6209622" y="2474930"/>
            <a:ext cx="5271245" cy="37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73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94C67B5-EA56-6EC5-5B94-78E52743DC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4935" y="256503"/>
            <a:ext cx="11542130" cy="6428777"/>
          </a:xfrm>
          <a:prstGeom prst="roundRect">
            <a:avLst>
              <a:gd name="adj" fmla="val 5283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After Remove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Outlier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774E261-C485-0D48-81C4-C95FA478E241}"/>
              </a:ext>
            </a:extLst>
          </p:cNvPr>
          <p:cNvSpPr txBox="1">
            <a:spLocks/>
          </p:cNvSpPr>
          <p:nvPr/>
        </p:nvSpPr>
        <p:spPr>
          <a:xfrm>
            <a:off x="550341" y="1560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Times New Roman" panose="02020603050405020304" pitchFamily="18" charset="0"/>
              </a:rPr>
              <a:t>Evaluation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E2FD658-1249-C941-1EF2-98C2B862B4D7}"/>
              </a:ext>
            </a:extLst>
          </p:cNvPr>
          <p:cNvCxnSpPr>
            <a:cxnSpLocks/>
          </p:cNvCxnSpPr>
          <p:nvPr/>
        </p:nvCxnSpPr>
        <p:spPr>
          <a:xfrm>
            <a:off x="591875" y="1546881"/>
            <a:ext cx="11039147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45748D45-2BFF-BB66-5B2C-C08B128CBAE2}"/>
              </a:ext>
            </a:extLst>
          </p:cNvPr>
          <p:cNvSpPr txBox="1">
            <a:spLocks/>
          </p:cNvSpPr>
          <p:nvPr/>
        </p:nvSpPr>
        <p:spPr>
          <a:xfrm>
            <a:off x="591874" y="641429"/>
            <a:ext cx="70662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Adaboost</a:t>
            </a:r>
            <a:r>
              <a:rPr lang="en-US" sz="18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 Classifier 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0ECD132-7CA9-ED1D-BFEE-4F6F7D988BAC}"/>
              </a:ext>
            </a:extLst>
          </p:cNvPr>
          <p:cNvSpPr txBox="1">
            <a:spLocks/>
          </p:cNvSpPr>
          <p:nvPr/>
        </p:nvSpPr>
        <p:spPr>
          <a:xfrm>
            <a:off x="1302327" y="1881740"/>
            <a:ext cx="4412673" cy="462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Adaboost</a:t>
            </a:r>
            <a:r>
              <a:rPr 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 Classifier Output  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04C8610-B9B5-D4DC-EB59-522A59CAA7A4}"/>
              </a:ext>
            </a:extLst>
          </p:cNvPr>
          <p:cNvSpPr txBox="1">
            <a:spLocks/>
          </p:cNvSpPr>
          <p:nvPr/>
        </p:nvSpPr>
        <p:spPr>
          <a:xfrm>
            <a:off x="7529009" y="1876157"/>
            <a:ext cx="3042943" cy="462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Confusion Matrix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EABD419-B961-26EA-2FCF-8A029EE39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83" t="61798" r="66250" b="26634"/>
          <a:stretch/>
        </p:blipFill>
        <p:spPr>
          <a:xfrm>
            <a:off x="522362" y="3439391"/>
            <a:ext cx="5638857" cy="12980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4C9AE6D-8F58-4EE1-5BB7-B0536775C9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83" t="55722" r="73052" b="14883"/>
          <a:stretch/>
        </p:blipFill>
        <p:spPr>
          <a:xfrm>
            <a:off x="6453346" y="2541271"/>
            <a:ext cx="4831181" cy="372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872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94C67B5-EA56-6EC5-5B94-78E52743DC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4935" y="256503"/>
            <a:ext cx="11542130" cy="6428777"/>
          </a:xfrm>
          <a:prstGeom prst="roundRect">
            <a:avLst>
              <a:gd name="adj" fmla="val 5283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After Remove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Outlier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774E261-C485-0D48-81C4-C95FA478E241}"/>
              </a:ext>
            </a:extLst>
          </p:cNvPr>
          <p:cNvSpPr txBox="1">
            <a:spLocks/>
          </p:cNvSpPr>
          <p:nvPr/>
        </p:nvSpPr>
        <p:spPr>
          <a:xfrm>
            <a:off x="550341" y="1560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Times New Roman" panose="02020603050405020304" pitchFamily="18" charset="0"/>
              </a:rPr>
              <a:t>Best Combination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E2FD658-1249-C941-1EF2-98C2B862B4D7}"/>
              </a:ext>
            </a:extLst>
          </p:cNvPr>
          <p:cNvCxnSpPr>
            <a:cxnSpLocks/>
          </p:cNvCxnSpPr>
          <p:nvPr/>
        </p:nvCxnSpPr>
        <p:spPr>
          <a:xfrm>
            <a:off x="591875" y="1546881"/>
            <a:ext cx="11039147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626AE6AA-4253-4B9B-FF63-EB5660EBAD40}"/>
              </a:ext>
            </a:extLst>
          </p:cNvPr>
          <p:cNvCxnSpPr/>
          <p:nvPr/>
        </p:nvCxnSpPr>
        <p:spPr>
          <a:xfrm>
            <a:off x="6096000" y="1743740"/>
            <a:ext cx="0" cy="4603897"/>
          </a:xfrm>
          <a:prstGeom prst="straightConnector1">
            <a:avLst/>
          </a:prstGeom>
          <a:ln w="34925">
            <a:gradFill>
              <a:gsLst>
                <a:gs pos="0">
                  <a:schemeClr val="bg1">
                    <a:lumMod val="65000"/>
                  </a:schemeClr>
                </a:gs>
                <a:gs pos="38000">
                  <a:schemeClr val="tx1">
                    <a:lumMod val="85000"/>
                    <a:lumOff val="15000"/>
                  </a:schemeClr>
                </a:gs>
                <a:gs pos="72000">
                  <a:srgbClr val="727272"/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headEnd type="oval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F875E1E4-6CA1-D409-502D-64630CFF119C}"/>
              </a:ext>
            </a:extLst>
          </p:cNvPr>
          <p:cNvGrpSpPr/>
          <p:nvPr/>
        </p:nvGrpSpPr>
        <p:grpSpPr>
          <a:xfrm>
            <a:off x="6829438" y="1612148"/>
            <a:ext cx="3673963" cy="1551296"/>
            <a:chOff x="6829439" y="1867346"/>
            <a:chExt cx="3673963" cy="97226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08B2325-EBAC-63A5-53E8-0E6AFF1CA042}"/>
                </a:ext>
              </a:extLst>
            </p:cNvPr>
            <p:cNvGrpSpPr/>
            <p:nvPr/>
          </p:nvGrpSpPr>
          <p:grpSpPr>
            <a:xfrm>
              <a:off x="6829439" y="1867346"/>
              <a:ext cx="3673963" cy="972260"/>
              <a:chOff x="6600083" y="1917195"/>
              <a:chExt cx="3673963" cy="972260"/>
            </a:xfrm>
          </p:grpSpPr>
          <p:sp>
            <p:nvSpPr>
              <p:cNvPr id="19" name="Rounded Rectangle 15">
                <a:extLst>
                  <a:ext uri="{FF2B5EF4-FFF2-40B4-BE49-F238E27FC236}">
                    <a16:creationId xmlns:a16="http://schemas.microsoft.com/office/drawing/2014/main" id="{E95BF7EA-216A-FAB5-6BC3-EFDE4E0ED636}"/>
                  </a:ext>
                </a:extLst>
              </p:cNvPr>
              <p:cNvSpPr/>
              <p:nvPr/>
            </p:nvSpPr>
            <p:spPr>
              <a:xfrm>
                <a:off x="6600083" y="1917195"/>
                <a:ext cx="3673963" cy="972260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5199713-AC93-1A39-5C8E-7EDA180516E2}"/>
                  </a:ext>
                </a:extLst>
              </p:cNvPr>
              <p:cNvSpPr txBox="1"/>
              <p:nvPr/>
            </p:nvSpPr>
            <p:spPr>
              <a:xfrm>
                <a:off x="7486456" y="1990072"/>
                <a:ext cx="2680853" cy="8641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10000"/>
                  </a:lnSpc>
                  <a:buFont typeface="Arial" panose="020B0604020202020204" pitchFamily="34" charset="0"/>
                  <a:buNone/>
                </a:pPr>
                <a:r>
                  <a:rPr lang="en-US" altLang="ko-KR" sz="1600" dirty="0">
                    <a:solidFill>
                      <a:schemeClr val="bg1"/>
                    </a:solidFill>
                    <a:latin typeface="G마켓 산스 Light" panose="02000000000000000000" pitchFamily="50" charset="-127"/>
                    <a:cs typeface="Times New Roman" panose="02020603050405020304" pitchFamily="18" charset="0"/>
                  </a:rPr>
                  <a:t>Robust Scaling</a:t>
                </a:r>
              </a:p>
              <a:p>
                <a:pPr marL="0" indent="0">
                  <a:lnSpc>
                    <a:spcPct val="110000"/>
                  </a:lnSpc>
                  <a:buFont typeface="Arial" panose="020B0604020202020204" pitchFamily="34" charset="0"/>
                  <a:buNone/>
                </a:pPr>
                <a:r>
                  <a:rPr lang="en-US" altLang="ko-KR" sz="1600" dirty="0">
                    <a:solidFill>
                      <a:schemeClr val="bg1"/>
                    </a:solidFill>
                    <a:latin typeface="G마켓 산스 Light" panose="02000000000000000000" pitchFamily="50" charset="-127"/>
                    <a:cs typeface="Times New Roman" panose="02020603050405020304" pitchFamily="18" charset="0"/>
                  </a:rPr>
                  <a:t> - Random Forest</a:t>
                </a:r>
              </a:p>
              <a:p>
                <a:pPr marL="0" indent="0">
                  <a:lnSpc>
                    <a:spcPct val="110000"/>
                  </a:lnSpc>
                  <a:buFont typeface="Arial" panose="020B0604020202020204" pitchFamily="34" charset="0"/>
                  <a:buNone/>
                </a:pPr>
                <a:endParaRPr lang="en-US" altLang="ko-KR" sz="1200" dirty="0">
                  <a:solidFill>
                    <a:schemeClr val="bg1"/>
                  </a:solidFill>
                  <a:latin typeface="G마켓 산스 Light" panose="02000000000000000000" pitchFamily="50" charset="-127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Font typeface="Arial" panose="020B0604020202020204" pitchFamily="34" charset="0"/>
                  <a:buNone/>
                </a:pPr>
                <a:r>
                  <a:rPr lang="en-US" altLang="ko-KR" sz="1600" dirty="0" err="1">
                    <a:solidFill>
                      <a:schemeClr val="bg1"/>
                    </a:solidFill>
                    <a:latin typeface="G마켓 산스 Light" panose="02000000000000000000" pitchFamily="50" charset="-127"/>
                    <a:cs typeface="Times New Roman" panose="02020603050405020304" pitchFamily="18" charset="0"/>
                  </a:rPr>
                  <a:t>n_splits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G마켓 산스 Light" panose="02000000000000000000" pitchFamily="50" charset="-127"/>
                    <a:cs typeface="Times New Roman" panose="02020603050405020304" pitchFamily="18" charset="0"/>
                  </a:rPr>
                  <a:t> = 3 : 0.979389</a:t>
                </a:r>
              </a:p>
              <a:p>
                <a:pPr marL="0" indent="0">
                  <a:lnSpc>
                    <a:spcPct val="110000"/>
                  </a:lnSpc>
                  <a:buFont typeface="Arial" panose="020B0604020202020204" pitchFamily="34" charset="0"/>
                  <a:buNone/>
                </a:pPr>
                <a:r>
                  <a:rPr lang="en-US" altLang="ko-KR" sz="1600" dirty="0" err="1">
                    <a:solidFill>
                      <a:schemeClr val="bg1"/>
                    </a:solidFill>
                    <a:latin typeface="G마켓 산스 Light" panose="02000000000000000000" pitchFamily="50" charset="-127"/>
                    <a:cs typeface="Times New Roman" panose="02020603050405020304" pitchFamily="18" charset="0"/>
                  </a:rPr>
                  <a:t>n_splits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G마켓 산스 Light" panose="02000000000000000000" pitchFamily="50" charset="-127"/>
                    <a:cs typeface="Times New Roman" panose="02020603050405020304" pitchFamily="18" charset="0"/>
                  </a:rPr>
                  <a:t> = 5 : 0.979546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6CA652D-F36C-4E90-1DF4-5DD2B3FFA01C}"/>
                </a:ext>
              </a:extLst>
            </p:cNvPr>
            <p:cNvSpPr txBox="1"/>
            <p:nvPr/>
          </p:nvSpPr>
          <p:spPr>
            <a:xfrm>
              <a:off x="7100348" y="2135003"/>
              <a:ext cx="615464" cy="7017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ct val="110000"/>
                </a:lnSpc>
                <a:buFont typeface="Arial" panose="020B0604020202020204" pitchFamily="34" charset="0"/>
                <a:buNone/>
              </a:pPr>
              <a:r>
                <a:rPr lang="en-US" altLang="ko-KR" sz="3600" dirty="0">
                  <a:solidFill>
                    <a:schemeClr val="bg1"/>
                  </a:solidFill>
                  <a:latin typeface="G마켓 산스 Light" panose="02000000000000000000" pitchFamily="50" charset="-127"/>
                  <a:cs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2D616AC-DC2B-468E-6765-DBAE0A77F2BC}"/>
              </a:ext>
            </a:extLst>
          </p:cNvPr>
          <p:cNvGrpSpPr/>
          <p:nvPr/>
        </p:nvGrpSpPr>
        <p:grpSpPr>
          <a:xfrm>
            <a:off x="6829436" y="3327843"/>
            <a:ext cx="3673963" cy="1551296"/>
            <a:chOff x="6829439" y="1867346"/>
            <a:chExt cx="3673963" cy="972260"/>
          </a:xfrm>
          <a:solidFill>
            <a:schemeClr val="bg1">
              <a:lumMod val="85000"/>
            </a:schemeClr>
          </a:solidFill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89A0DA24-AE0C-2572-8B80-99D3D06ED04D}"/>
                </a:ext>
              </a:extLst>
            </p:cNvPr>
            <p:cNvGrpSpPr/>
            <p:nvPr/>
          </p:nvGrpSpPr>
          <p:grpSpPr>
            <a:xfrm>
              <a:off x="6829439" y="1867346"/>
              <a:ext cx="3673963" cy="972260"/>
              <a:chOff x="6600083" y="1917195"/>
              <a:chExt cx="3673963" cy="972260"/>
            </a:xfrm>
            <a:grpFill/>
          </p:grpSpPr>
          <p:sp>
            <p:nvSpPr>
              <p:cNvPr id="39" name="Rounded Rectangle 15">
                <a:extLst>
                  <a:ext uri="{FF2B5EF4-FFF2-40B4-BE49-F238E27FC236}">
                    <a16:creationId xmlns:a16="http://schemas.microsoft.com/office/drawing/2014/main" id="{C999ECAD-4CAD-24F0-6501-5F28BC6248A6}"/>
                  </a:ext>
                </a:extLst>
              </p:cNvPr>
              <p:cNvSpPr/>
              <p:nvPr/>
            </p:nvSpPr>
            <p:spPr>
              <a:xfrm>
                <a:off x="6600083" y="1917195"/>
                <a:ext cx="3673963" cy="972260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63500" sx="102000" sy="102000" algn="ctr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0476567-715E-BAB0-9C78-23A2BD7E719A}"/>
                  </a:ext>
                </a:extLst>
              </p:cNvPr>
              <p:cNvSpPr txBox="1"/>
              <p:nvPr/>
            </p:nvSpPr>
            <p:spPr>
              <a:xfrm>
                <a:off x="7486456" y="1990072"/>
                <a:ext cx="2680853" cy="864174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10000"/>
                  </a:lnSpc>
                  <a:buFont typeface="Arial" panose="020B0604020202020204" pitchFamily="34" charset="0"/>
                  <a:buNone/>
                </a:pPr>
                <a:r>
                  <a:rPr lang="en-US" altLang="ko-KR" sz="16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마켓 산스 Light" panose="02000000000000000000" pitchFamily="50" charset="-127"/>
                    <a:cs typeface="Times New Roman" panose="02020603050405020304" pitchFamily="18" charset="0"/>
                  </a:rPr>
                  <a:t>MinMax</a:t>
                </a:r>
                <a:r>
                  <a:rPr lang="en-US" altLang="ko-KR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마켓 산스 Light" panose="02000000000000000000" pitchFamily="50" charset="-127"/>
                    <a:cs typeface="Times New Roman" panose="02020603050405020304" pitchFamily="18" charset="0"/>
                  </a:rPr>
                  <a:t> Scaling</a:t>
                </a:r>
              </a:p>
              <a:p>
                <a:pPr marL="0" indent="0">
                  <a:lnSpc>
                    <a:spcPct val="110000"/>
                  </a:lnSpc>
                  <a:buFont typeface="Arial" panose="020B0604020202020204" pitchFamily="34" charset="0"/>
                  <a:buNone/>
                </a:pPr>
                <a:r>
                  <a:rPr lang="en-US" altLang="ko-KR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마켓 산스 Light" panose="02000000000000000000" pitchFamily="50" charset="-127"/>
                    <a:cs typeface="Times New Roman" panose="02020603050405020304" pitchFamily="18" charset="0"/>
                  </a:rPr>
                  <a:t> - Random Forest</a:t>
                </a:r>
              </a:p>
              <a:p>
                <a:pPr marL="0" indent="0">
                  <a:lnSpc>
                    <a:spcPct val="110000"/>
                  </a:lnSpc>
                  <a:buFont typeface="Arial" panose="020B0604020202020204" pitchFamily="34" charset="0"/>
                  <a:buNone/>
                </a:pPr>
                <a:endPara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Light" panose="02000000000000000000" pitchFamily="50" charset="-127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Font typeface="Arial" panose="020B0604020202020204" pitchFamily="34" charset="0"/>
                  <a:buNone/>
                </a:pPr>
                <a:r>
                  <a:rPr lang="en-US" altLang="ko-KR" sz="16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마켓 산스 Light" panose="02000000000000000000" pitchFamily="50" charset="-127"/>
                    <a:cs typeface="Times New Roman" panose="02020603050405020304" pitchFamily="18" charset="0"/>
                  </a:rPr>
                  <a:t>n_splits</a:t>
                </a:r>
                <a:r>
                  <a:rPr lang="en-US" altLang="ko-KR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마켓 산스 Light" panose="02000000000000000000" pitchFamily="50" charset="-127"/>
                    <a:cs typeface="Times New Roman" panose="02020603050405020304" pitchFamily="18" charset="0"/>
                  </a:rPr>
                  <a:t> = 3 : 0.977934</a:t>
                </a:r>
              </a:p>
              <a:p>
                <a:pPr marL="0" indent="0">
                  <a:lnSpc>
                    <a:spcPct val="110000"/>
                  </a:lnSpc>
                  <a:buFont typeface="Arial" panose="020B0604020202020204" pitchFamily="34" charset="0"/>
                  <a:buNone/>
                </a:pPr>
                <a:r>
                  <a:rPr lang="en-US" altLang="ko-KR" sz="16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마켓 산스 Light" panose="02000000000000000000" pitchFamily="50" charset="-127"/>
                    <a:cs typeface="Times New Roman" panose="02020603050405020304" pitchFamily="18" charset="0"/>
                  </a:rPr>
                  <a:t>n_splits</a:t>
                </a:r>
                <a:r>
                  <a:rPr lang="en-US" altLang="ko-KR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마켓 산스 Light" panose="02000000000000000000" pitchFamily="50" charset="-127"/>
                    <a:cs typeface="Times New Roman" panose="02020603050405020304" pitchFamily="18" charset="0"/>
                  </a:rPr>
                  <a:t> = 5 : 0.977580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2B64EEE-9B64-FE28-8E87-501C74204581}"/>
                </a:ext>
              </a:extLst>
            </p:cNvPr>
            <p:cNvSpPr txBox="1"/>
            <p:nvPr/>
          </p:nvSpPr>
          <p:spPr>
            <a:xfrm>
              <a:off x="7100348" y="2135003"/>
              <a:ext cx="615464" cy="439803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indent="0">
                <a:lnSpc>
                  <a:spcPct val="110000"/>
                </a:lnSpc>
                <a:buFont typeface="Arial" panose="020B0604020202020204" pitchFamily="34" charset="0"/>
                <a:buNone/>
              </a:pPr>
              <a:r>
                <a:rPr lang="en-US" altLang="ko-KR" sz="3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Light" panose="02000000000000000000" pitchFamily="50" charset="-127"/>
                  <a:cs typeface="Times New Roman" panose="02020603050405020304" pitchFamily="18" charset="0"/>
                </a:rPr>
                <a:t>3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66F0102-4995-750F-AD48-555FC6612D86}"/>
              </a:ext>
            </a:extLst>
          </p:cNvPr>
          <p:cNvGrpSpPr/>
          <p:nvPr/>
        </p:nvGrpSpPr>
        <p:grpSpPr>
          <a:xfrm>
            <a:off x="6829435" y="5050201"/>
            <a:ext cx="3673963" cy="1551296"/>
            <a:chOff x="6829439" y="1867346"/>
            <a:chExt cx="3673963" cy="972260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D96208F5-C3E1-AA7A-7CD8-227BBDAE1D40}"/>
                </a:ext>
              </a:extLst>
            </p:cNvPr>
            <p:cNvGrpSpPr/>
            <p:nvPr/>
          </p:nvGrpSpPr>
          <p:grpSpPr>
            <a:xfrm>
              <a:off x="6829439" y="1867346"/>
              <a:ext cx="3673963" cy="972260"/>
              <a:chOff x="6600083" y="1917195"/>
              <a:chExt cx="3673963" cy="972260"/>
            </a:xfrm>
          </p:grpSpPr>
          <p:sp>
            <p:nvSpPr>
              <p:cNvPr id="44" name="Rounded Rectangle 15">
                <a:extLst>
                  <a:ext uri="{FF2B5EF4-FFF2-40B4-BE49-F238E27FC236}">
                    <a16:creationId xmlns:a16="http://schemas.microsoft.com/office/drawing/2014/main" id="{2207EED7-1977-E686-41F9-C322E22F5DFA}"/>
                  </a:ext>
                </a:extLst>
              </p:cNvPr>
              <p:cNvSpPr/>
              <p:nvPr/>
            </p:nvSpPr>
            <p:spPr>
              <a:xfrm>
                <a:off x="6600083" y="1917195"/>
                <a:ext cx="3673963" cy="972260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4188F5E-871A-14A1-F090-0D186603B29E}"/>
                  </a:ext>
                </a:extLst>
              </p:cNvPr>
              <p:cNvSpPr txBox="1"/>
              <p:nvPr/>
            </p:nvSpPr>
            <p:spPr>
              <a:xfrm>
                <a:off x="7486459" y="2004764"/>
                <a:ext cx="2680853" cy="8641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10000"/>
                  </a:lnSpc>
                  <a:buFont typeface="Arial" panose="020B0604020202020204" pitchFamily="34" charset="0"/>
                  <a:buNone/>
                </a:pPr>
                <a:r>
                  <a:rPr lang="en-US" altLang="ko-KR" sz="1600" dirty="0">
                    <a:solidFill>
                      <a:schemeClr val="bg1"/>
                    </a:solidFill>
                    <a:latin typeface="G마켓 산스 Light" panose="02000000000000000000" pitchFamily="50" charset="-127"/>
                    <a:cs typeface="Times New Roman" panose="02020603050405020304" pitchFamily="18" charset="0"/>
                  </a:rPr>
                  <a:t>Standard Scaling</a:t>
                </a:r>
              </a:p>
              <a:p>
                <a:pPr marL="0" indent="0">
                  <a:lnSpc>
                    <a:spcPct val="110000"/>
                  </a:lnSpc>
                  <a:buFont typeface="Arial" panose="020B0604020202020204" pitchFamily="34" charset="0"/>
                  <a:buNone/>
                </a:pPr>
                <a:r>
                  <a:rPr lang="en-US" altLang="ko-KR" sz="1600" dirty="0">
                    <a:solidFill>
                      <a:schemeClr val="bg1"/>
                    </a:solidFill>
                    <a:latin typeface="G마켓 산스 Light" panose="02000000000000000000" pitchFamily="50" charset="-127"/>
                    <a:cs typeface="Times New Roman" panose="02020603050405020304" pitchFamily="18" charset="0"/>
                  </a:rPr>
                  <a:t> - Decision Tree</a:t>
                </a:r>
              </a:p>
              <a:p>
                <a:pPr marL="0" indent="0">
                  <a:lnSpc>
                    <a:spcPct val="110000"/>
                  </a:lnSpc>
                  <a:buFont typeface="Arial" panose="020B0604020202020204" pitchFamily="34" charset="0"/>
                  <a:buNone/>
                </a:pPr>
                <a:endParaRPr lang="en-US" altLang="ko-KR" sz="1200" dirty="0">
                  <a:solidFill>
                    <a:schemeClr val="bg1"/>
                  </a:solidFill>
                  <a:latin typeface="G마켓 산스 Light" panose="02000000000000000000" pitchFamily="50" charset="-127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Font typeface="Arial" panose="020B0604020202020204" pitchFamily="34" charset="0"/>
                  <a:buNone/>
                </a:pPr>
                <a:r>
                  <a:rPr lang="en-US" altLang="ko-KR" sz="1600" dirty="0" err="1">
                    <a:solidFill>
                      <a:schemeClr val="bg1"/>
                    </a:solidFill>
                    <a:latin typeface="G마켓 산스 Light" panose="02000000000000000000" pitchFamily="50" charset="-127"/>
                    <a:cs typeface="Times New Roman" panose="02020603050405020304" pitchFamily="18" charset="0"/>
                  </a:rPr>
                  <a:t>n_splits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G마켓 산스 Light" panose="02000000000000000000" pitchFamily="50" charset="-127"/>
                    <a:cs typeface="Times New Roman" panose="02020603050405020304" pitchFamily="18" charset="0"/>
                  </a:rPr>
                  <a:t> = 3 : 0.973410</a:t>
                </a:r>
              </a:p>
              <a:p>
                <a:pPr marL="0" indent="0">
                  <a:lnSpc>
                    <a:spcPct val="110000"/>
                  </a:lnSpc>
                  <a:buFont typeface="Arial" panose="020B0604020202020204" pitchFamily="34" charset="0"/>
                  <a:buNone/>
                </a:pPr>
                <a:r>
                  <a:rPr lang="en-US" altLang="ko-KR" sz="1600" dirty="0" err="1">
                    <a:solidFill>
                      <a:schemeClr val="bg1"/>
                    </a:solidFill>
                    <a:latin typeface="G마켓 산스 Light" panose="02000000000000000000" pitchFamily="50" charset="-127"/>
                    <a:cs typeface="Times New Roman" panose="02020603050405020304" pitchFamily="18" charset="0"/>
                  </a:rPr>
                  <a:t>n_splits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G마켓 산스 Light" panose="02000000000000000000" pitchFamily="50" charset="-127"/>
                    <a:cs typeface="Times New Roman" panose="02020603050405020304" pitchFamily="18" charset="0"/>
                  </a:rPr>
                  <a:t> = 5 : 0.973214</a:t>
                </a: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7079F6F-F03A-A0A2-A012-973F69EC84F2}"/>
                </a:ext>
              </a:extLst>
            </p:cNvPr>
            <p:cNvSpPr txBox="1"/>
            <p:nvPr/>
          </p:nvSpPr>
          <p:spPr>
            <a:xfrm>
              <a:off x="7100348" y="2135003"/>
              <a:ext cx="615464" cy="439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ct val="110000"/>
                </a:lnSpc>
                <a:buFont typeface="Arial" panose="020B0604020202020204" pitchFamily="34" charset="0"/>
                <a:buNone/>
              </a:pPr>
              <a:r>
                <a:rPr lang="en-US" altLang="ko-KR" sz="3600" dirty="0">
                  <a:solidFill>
                    <a:schemeClr val="bg1"/>
                  </a:solidFill>
                  <a:latin typeface="G마켓 산스 Light" panose="02000000000000000000" pitchFamily="50" charset="-127"/>
                  <a:cs typeface="Times New Roman" panose="02020603050405020304" pitchFamily="18" charset="0"/>
                </a:rPr>
                <a:t>5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2CEE6E7-646B-C432-02D9-49DABA6F0A4D}"/>
              </a:ext>
            </a:extLst>
          </p:cNvPr>
          <p:cNvGrpSpPr/>
          <p:nvPr/>
        </p:nvGrpSpPr>
        <p:grpSpPr>
          <a:xfrm flipH="1">
            <a:off x="1688599" y="2514520"/>
            <a:ext cx="3673963" cy="1551296"/>
            <a:chOff x="6829439" y="1867346"/>
            <a:chExt cx="3673963" cy="972260"/>
          </a:xfrm>
          <a:solidFill>
            <a:schemeClr val="bg1">
              <a:lumMod val="85000"/>
            </a:schemeClr>
          </a:solidFill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C9B818ED-D74D-FD7A-9281-7382DCCB8579}"/>
                </a:ext>
              </a:extLst>
            </p:cNvPr>
            <p:cNvGrpSpPr/>
            <p:nvPr/>
          </p:nvGrpSpPr>
          <p:grpSpPr>
            <a:xfrm>
              <a:off x="6829439" y="1867346"/>
              <a:ext cx="3673963" cy="972260"/>
              <a:chOff x="6600083" y="1917195"/>
              <a:chExt cx="3673963" cy="972260"/>
            </a:xfrm>
            <a:grpFill/>
          </p:grpSpPr>
          <p:sp>
            <p:nvSpPr>
              <p:cNvPr id="49" name="Rounded Rectangle 15">
                <a:extLst>
                  <a:ext uri="{FF2B5EF4-FFF2-40B4-BE49-F238E27FC236}">
                    <a16:creationId xmlns:a16="http://schemas.microsoft.com/office/drawing/2014/main" id="{3180986E-41FC-9ACF-BAD3-8EF119EB59EE}"/>
                  </a:ext>
                </a:extLst>
              </p:cNvPr>
              <p:cNvSpPr/>
              <p:nvPr/>
            </p:nvSpPr>
            <p:spPr>
              <a:xfrm>
                <a:off x="6600083" y="1917195"/>
                <a:ext cx="3673963" cy="972260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63500" sx="102000" sy="102000" algn="ctr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F763B1F-1D62-CDC0-1B22-2E0A6BCAD9DE}"/>
                  </a:ext>
                </a:extLst>
              </p:cNvPr>
              <p:cNvSpPr txBox="1"/>
              <p:nvPr/>
            </p:nvSpPr>
            <p:spPr>
              <a:xfrm>
                <a:off x="7486456" y="1990072"/>
                <a:ext cx="2680853" cy="864174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10000"/>
                  </a:lnSpc>
                  <a:buFont typeface="Arial" panose="020B0604020202020204" pitchFamily="34" charset="0"/>
                  <a:buNone/>
                </a:pPr>
                <a:r>
                  <a:rPr lang="en-US" altLang="ko-KR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마켓 산스 Light" panose="02000000000000000000" pitchFamily="50" charset="-127"/>
                    <a:cs typeface="Times New Roman" panose="02020603050405020304" pitchFamily="18" charset="0"/>
                  </a:rPr>
                  <a:t>Standard Scaling</a:t>
                </a:r>
              </a:p>
              <a:p>
                <a:pPr marL="0" indent="0">
                  <a:lnSpc>
                    <a:spcPct val="110000"/>
                  </a:lnSpc>
                  <a:buFont typeface="Arial" panose="020B0604020202020204" pitchFamily="34" charset="0"/>
                  <a:buNone/>
                </a:pPr>
                <a:r>
                  <a:rPr lang="en-US" altLang="ko-KR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마켓 산스 Light" panose="02000000000000000000" pitchFamily="50" charset="-127"/>
                    <a:cs typeface="Times New Roman" panose="02020603050405020304" pitchFamily="18" charset="0"/>
                  </a:rPr>
                  <a:t> - Random Forest</a:t>
                </a:r>
              </a:p>
              <a:p>
                <a:pPr marL="0" indent="0">
                  <a:lnSpc>
                    <a:spcPct val="110000"/>
                  </a:lnSpc>
                  <a:buFont typeface="Arial" panose="020B0604020202020204" pitchFamily="34" charset="0"/>
                  <a:buNone/>
                </a:pPr>
                <a:endPara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Light" panose="02000000000000000000" pitchFamily="50" charset="-127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Font typeface="Arial" panose="020B0604020202020204" pitchFamily="34" charset="0"/>
                  <a:buNone/>
                </a:pPr>
                <a:r>
                  <a:rPr lang="en-US" altLang="ko-KR" sz="16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마켓 산스 Light" panose="02000000000000000000" pitchFamily="50" charset="-127"/>
                    <a:cs typeface="Times New Roman" panose="02020603050405020304" pitchFamily="18" charset="0"/>
                  </a:rPr>
                  <a:t>n_splits</a:t>
                </a:r>
                <a:r>
                  <a:rPr lang="en-US" altLang="ko-KR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마켓 산스 Light" panose="02000000000000000000" pitchFamily="50" charset="-127"/>
                    <a:cs typeface="Times New Roman" panose="02020603050405020304" pitchFamily="18" charset="0"/>
                  </a:rPr>
                  <a:t> = 3 : 0.979035</a:t>
                </a:r>
              </a:p>
              <a:p>
                <a:pPr marL="0" indent="0">
                  <a:lnSpc>
                    <a:spcPct val="110000"/>
                  </a:lnSpc>
                  <a:buFont typeface="Arial" panose="020B0604020202020204" pitchFamily="34" charset="0"/>
                  <a:buNone/>
                </a:pPr>
                <a:r>
                  <a:rPr lang="en-US" altLang="ko-KR" sz="16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마켓 산스 Light" panose="02000000000000000000" pitchFamily="50" charset="-127"/>
                    <a:cs typeface="Times New Roman" panose="02020603050405020304" pitchFamily="18" charset="0"/>
                  </a:rPr>
                  <a:t>n_splits</a:t>
                </a:r>
                <a:r>
                  <a:rPr lang="en-US" altLang="ko-KR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마켓 산스 Light" panose="02000000000000000000" pitchFamily="50" charset="-127"/>
                    <a:cs typeface="Times New Roman" panose="02020603050405020304" pitchFamily="18" charset="0"/>
                  </a:rPr>
                  <a:t> = 5 : 0.979153</a:t>
                </a: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569E5F8-33CB-DA8B-CA21-84836CF0EACF}"/>
                </a:ext>
              </a:extLst>
            </p:cNvPr>
            <p:cNvSpPr txBox="1"/>
            <p:nvPr/>
          </p:nvSpPr>
          <p:spPr>
            <a:xfrm>
              <a:off x="7100348" y="2135003"/>
              <a:ext cx="615464" cy="439803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indent="0">
                <a:lnSpc>
                  <a:spcPct val="110000"/>
                </a:lnSpc>
                <a:buFont typeface="Arial" panose="020B0604020202020204" pitchFamily="34" charset="0"/>
                <a:buNone/>
              </a:pPr>
              <a:r>
                <a:rPr lang="en-US" altLang="ko-KR" sz="3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Light" panose="02000000000000000000" pitchFamily="50" charset="-127"/>
                  <a:cs typeface="Times New Roman" panose="02020603050405020304" pitchFamily="18" charset="0"/>
                </a:rPr>
                <a:t>2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BF64622-CAD3-1560-11B3-4A42CBBCF2EB}"/>
              </a:ext>
            </a:extLst>
          </p:cNvPr>
          <p:cNvGrpSpPr/>
          <p:nvPr/>
        </p:nvGrpSpPr>
        <p:grpSpPr>
          <a:xfrm flipH="1">
            <a:off x="1683507" y="4257806"/>
            <a:ext cx="3673963" cy="1551296"/>
            <a:chOff x="6829439" y="1867346"/>
            <a:chExt cx="3673963" cy="972260"/>
          </a:xfrm>
          <a:solidFill>
            <a:schemeClr val="bg1">
              <a:lumMod val="85000"/>
            </a:schemeClr>
          </a:solidFill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BDA350E4-3058-E3AE-890F-4436CA78B59A}"/>
                </a:ext>
              </a:extLst>
            </p:cNvPr>
            <p:cNvGrpSpPr/>
            <p:nvPr/>
          </p:nvGrpSpPr>
          <p:grpSpPr>
            <a:xfrm>
              <a:off x="6829439" y="1867346"/>
              <a:ext cx="3673963" cy="972260"/>
              <a:chOff x="6600083" y="1917195"/>
              <a:chExt cx="3673963" cy="972260"/>
            </a:xfrm>
            <a:grpFill/>
          </p:grpSpPr>
          <p:sp>
            <p:nvSpPr>
              <p:cNvPr id="54" name="Rounded Rectangle 15">
                <a:extLst>
                  <a:ext uri="{FF2B5EF4-FFF2-40B4-BE49-F238E27FC236}">
                    <a16:creationId xmlns:a16="http://schemas.microsoft.com/office/drawing/2014/main" id="{1E5D5DE8-7DCF-A1D9-E7C8-5E1CCFB412B9}"/>
                  </a:ext>
                </a:extLst>
              </p:cNvPr>
              <p:cNvSpPr/>
              <p:nvPr/>
            </p:nvSpPr>
            <p:spPr>
              <a:xfrm>
                <a:off x="6600083" y="1917195"/>
                <a:ext cx="3673963" cy="972260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63500" sx="102000" sy="102000" algn="ctr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21D043-F1C7-0872-644C-56F453D37E73}"/>
                  </a:ext>
                </a:extLst>
              </p:cNvPr>
              <p:cNvSpPr txBox="1"/>
              <p:nvPr/>
            </p:nvSpPr>
            <p:spPr>
              <a:xfrm>
                <a:off x="7486456" y="1990072"/>
                <a:ext cx="2680853" cy="864174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10000"/>
                  </a:lnSpc>
                  <a:buFont typeface="Arial" panose="020B0604020202020204" pitchFamily="34" charset="0"/>
                  <a:buNone/>
                </a:pPr>
                <a:r>
                  <a:rPr lang="en-US" altLang="ko-KR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마켓 산스 Light" panose="02000000000000000000" pitchFamily="50" charset="-127"/>
                    <a:cs typeface="Times New Roman" panose="02020603050405020304" pitchFamily="18" charset="0"/>
                  </a:rPr>
                  <a:t>Robust Scaling</a:t>
                </a:r>
              </a:p>
              <a:p>
                <a:pPr marL="0" indent="0">
                  <a:lnSpc>
                    <a:spcPct val="110000"/>
                  </a:lnSpc>
                  <a:buFont typeface="Arial" panose="020B0604020202020204" pitchFamily="34" charset="0"/>
                  <a:buNone/>
                </a:pPr>
                <a:r>
                  <a:rPr lang="en-US" altLang="ko-KR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마켓 산스 Light" panose="02000000000000000000" pitchFamily="50" charset="-127"/>
                    <a:cs typeface="Times New Roman" panose="02020603050405020304" pitchFamily="18" charset="0"/>
                  </a:rPr>
                  <a:t> - Decision Tree</a:t>
                </a:r>
              </a:p>
              <a:p>
                <a:pPr marL="0" indent="0">
                  <a:lnSpc>
                    <a:spcPct val="110000"/>
                  </a:lnSpc>
                  <a:buFont typeface="Arial" panose="020B0604020202020204" pitchFamily="34" charset="0"/>
                  <a:buNone/>
                </a:pPr>
                <a:endPara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Light" panose="02000000000000000000" pitchFamily="50" charset="-127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Font typeface="Arial" panose="020B0604020202020204" pitchFamily="34" charset="0"/>
                  <a:buNone/>
                </a:pPr>
                <a:r>
                  <a:rPr lang="en-US" altLang="ko-KR" sz="16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마켓 산스 Light" panose="02000000000000000000" pitchFamily="50" charset="-127"/>
                    <a:cs typeface="Times New Roman" panose="02020603050405020304" pitchFamily="18" charset="0"/>
                  </a:rPr>
                  <a:t>n_splits</a:t>
                </a:r>
                <a:r>
                  <a:rPr lang="en-US" altLang="ko-KR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마켓 산스 Light" panose="02000000000000000000" pitchFamily="50" charset="-127"/>
                    <a:cs typeface="Times New Roman" panose="02020603050405020304" pitchFamily="18" charset="0"/>
                  </a:rPr>
                  <a:t> = 3 : 0.973450</a:t>
                </a:r>
              </a:p>
              <a:p>
                <a:pPr marL="0" indent="0">
                  <a:lnSpc>
                    <a:spcPct val="110000"/>
                  </a:lnSpc>
                  <a:buFont typeface="Arial" panose="020B0604020202020204" pitchFamily="34" charset="0"/>
                  <a:buNone/>
                </a:pPr>
                <a:r>
                  <a:rPr lang="en-US" altLang="ko-KR" sz="16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마켓 산스 Light" panose="02000000000000000000" pitchFamily="50" charset="-127"/>
                    <a:cs typeface="Times New Roman" panose="02020603050405020304" pitchFamily="18" charset="0"/>
                  </a:rPr>
                  <a:t>n_splits</a:t>
                </a:r>
                <a:r>
                  <a:rPr lang="en-US" altLang="ko-KR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마켓 산스 Light" panose="02000000000000000000" pitchFamily="50" charset="-127"/>
                    <a:cs typeface="Times New Roman" panose="02020603050405020304" pitchFamily="18" charset="0"/>
                  </a:rPr>
                  <a:t> = 5 : 0.973646</a:t>
                </a: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BF44266-869A-93E3-D5C8-C945E2ED85F3}"/>
                </a:ext>
              </a:extLst>
            </p:cNvPr>
            <p:cNvSpPr txBox="1"/>
            <p:nvPr/>
          </p:nvSpPr>
          <p:spPr>
            <a:xfrm>
              <a:off x="7100348" y="2135003"/>
              <a:ext cx="615464" cy="439803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indent="0">
                <a:lnSpc>
                  <a:spcPct val="110000"/>
                </a:lnSpc>
                <a:buFont typeface="Arial" panose="020B0604020202020204" pitchFamily="34" charset="0"/>
                <a:buNone/>
              </a:pPr>
              <a:r>
                <a:rPr lang="en-US" altLang="ko-KR" sz="3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Light" panose="02000000000000000000" pitchFamily="50" charset="-127"/>
                  <a:cs typeface="Times New Roman" panose="02020603050405020304" pitchFamily="18" charset="0"/>
                </a:rPr>
                <a:t>4</a:t>
              </a:r>
            </a:p>
          </p:txBody>
        </p:sp>
      </p:grp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E303DC72-DD74-27B1-FE5D-2BAEB42C0CD4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2193877"/>
            <a:ext cx="897610" cy="193919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0F3F385E-6C36-779E-BE6E-91F82042D91B}"/>
              </a:ext>
            </a:extLst>
          </p:cNvPr>
          <p:cNvCxnSpPr>
            <a:cxnSpLocks/>
            <a:stCxn id="49" idx="1"/>
          </p:cNvCxnSpPr>
          <p:nvPr/>
        </p:nvCxnSpPr>
        <p:spPr>
          <a:xfrm flipV="1">
            <a:off x="5362562" y="2913991"/>
            <a:ext cx="748886" cy="37617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30BF4C78-E4E0-F8B1-3968-80F68F6E4C7A}"/>
              </a:ext>
            </a:extLst>
          </p:cNvPr>
          <p:cNvCxnSpPr>
            <a:cxnSpLocks/>
            <a:stCxn id="39" idx="1"/>
          </p:cNvCxnSpPr>
          <p:nvPr/>
        </p:nvCxnSpPr>
        <p:spPr>
          <a:xfrm flipH="1" flipV="1">
            <a:off x="6096000" y="3754905"/>
            <a:ext cx="733436" cy="34858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F09A27BF-8273-452F-4405-46AA0B5B7BD0}"/>
              </a:ext>
            </a:extLst>
          </p:cNvPr>
          <p:cNvCxnSpPr>
            <a:cxnSpLocks/>
            <a:stCxn id="54" idx="1"/>
          </p:cNvCxnSpPr>
          <p:nvPr/>
        </p:nvCxnSpPr>
        <p:spPr>
          <a:xfrm flipV="1">
            <a:off x="5357470" y="4446771"/>
            <a:ext cx="738530" cy="586683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DC00BCC5-D927-BA30-C783-5EB3C2FA3203}"/>
              </a:ext>
            </a:extLst>
          </p:cNvPr>
          <p:cNvCxnSpPr>
            <a:cxnSpLocks/>
            <a:stCxn id="44" idx="1"/>
          </p:cNvCxnSpPr>
          <p:nvPr/>
        </p:nvCxnSpPr>
        <p:spPr>
          <a:xfrm flipH="1" flipV="1">
            <a:off x="6096000" y="5306202"/>
            <a:ext cx="733435" cy="51964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740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94C67B5-EA56-6EC5-5B94-78E52743DC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4935" y="256503"/>
            <a:ext cx="11542130" cy="6428777"/>
          </a:xfrm>
          <a:prstGeom prst="roundRect">
            <a:avLst>
              <a:gd name="adj" fmla="val 5283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After Remove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Outlier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774E261-C485-0D48-81C4-C95FA478E241}"/>
              </a:ext>
            </a:extLst>
          </p:cNvPr>
          <p:cNvSpPr txBox="1">
            <a:spLocks/>
          </p:cNvSpPr>
          <p:nvPr/>
        </p:nvSpPr>
        <p:spPr>
          <a:xfrm>
            <a:off x="550341" y="1560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Times New Roman" panose="02020603050405020304" pitchFamily="18" charset="0"/>
              </a:rPr>
              <a:t>Conclusion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E2FD658-1249-C941-1EF2-98C2B862B4D7}"/>
              </a:ext>
            </a:extLst>
          </p:cNvPr>
          <p:cNvCxnSpPr>
            <a:cxnSpLocks/>
          </p:cNvCxnSpPr>
          <p:nvPr/>
        </p:nvCxnSpPr>
        <p:spPr>
          <a:xfrm>
            <a:off x="591875" y="1546881"/>
            <a:ext cx="11039147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1">
            <a:extLst>
              <a:ext uri="{FF2B5EF4-FFF2-40B4-BE49-F238E27FC236}">
                <a16:creationId xmlns:a16="http://schemas.microsoft.com/office/drawing/2014/main" id="{0325C2C4-9735-F9A2-5430-4FFF867376BB}"/>
              </a:ext>
            </a:extLst>
          </p:cNvPr>
          <p:cNvSpPr txBox="1">
            <a:spLocks/>
          </p:cNvSpPr>
          <p:nvPr/>
        </p:nvSpPr>
        <p:spPr>
          <a:xfrm>
            <a:off x="591874" y="641429"/>
            <a:ext cx="70662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Future work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E157FD-FCE6-2E2F-ED6F-86D0892C1908}"/>
              </a:ext>
            </a:extLst>
          </p:cNvPr>
          <p:cNvSpPr/>
          <p:nvPr/>
        </p:nvSpPr>
        <p:spPr>
          <a:xfrm>
            <a:off x="987134" y="1930444"/>
            <a:ext cx="4457702" cy="4485762"/>
          </a:xfrm>
          <a:prstGeom prst="rect">
            <a:avLst/>
          </a:prstGeom>
          <a:gradFill flip="none" rotWithShape="1">
            <a:gsLst>
              <a:gs pos="16000">
                <a:schemeClr val="bg1">
                  <a:lumMod val="85000"/>
                </a:schemeClr>
              </a:gs>
              <a:gs pos="51000">
                <a:schemeClr val="tx1">
                  <a:lumMod val="50000"/>
                  <a:lumOff val="50000"/>
                </a:schemeClr>
              </a:gs>
              <a:gs pos="63000">
                <a:schemeClr val="tx1">
                  <a:lumMod val="85000"/>
                  <a:lumOff val="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075C645-8A61-05DB-A1C1-FFE35F0BE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3060" y="4694448"/>
            <a:ext cx="3525849" cy="102490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200" dirty="0">
                <a:solidFill>
                  <a:schemeClr val="bg1"/>
                </a:solidFill>
                <a:latin typeface="G마켓 산스 Light" panose="02000000000000000000" pitchFamily="50" charset="-127"/>
                <a:cs typeface="Times New Roman" panose="02020603050405020304" pitchFamily="18" charset="0"/>
              </a:rPr>
              <a:t>Using the filter value to find out whether the observations are stars or not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393BC9E-80A2-57A8-5D8B-B2951ABD6C49}"/>
              </a:ext>
            </a:extLst>
          </p:cNvPr>
          <p:cNvSpPr/>
          <p:nvPr/>
        </p:nvSpPr>
        <p:spPr>
          <a:xfrm>
            <a:off x="6747164" y="1930444"/>
            <a:ext cx="4457702" cy="4485762"/>
          </a:xfrm>
          <a:prstGeom prst="rect">
            <a:avLst/>
          </a:prstGeom>
          <a:gradFill flip="none" rotWithShape="1">
            <a:gsLst>
              <a:gs pos="16000">
                <a:schemeClr val="bg1">
                  <a:lumMod val="85000"/>
                </a:schemeClr>
              </a:gs>
              <a:gs pos="49000">
                <a:schemeClr val="tx1">
                  <a:lumMod val="50000"/>
                  <a:lumOff val="50000"/>
                </a:schemeClr>
              </a:gs>
              <a:gs pos="64000">
                <a:schemeClr val="tx1">
                  <a:lumMod val="85000"/>
                  <a:lumOff val="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4DF4A98-0186-BC48-7989-ECCE96BD7162}"/>
              </a:ext>
            </a:extLst>
          </p:cNvPr>
          <p:cNvSpPr txBox="1">
            <a:spLocks/>
          </p:cNvSpPr>
          <p:nvPr/>
        </p:nvSpPr>
        <p:spPr>
          <a:xfrm>
            <a:off x="7229456" y="4378557"/>
            <a:ext cx="3525849" cy="10249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bg1"/>
                </a:solidFill>
                <a:latin typeface="G마켓 산스 Light" panose="02000000000000000000" pitchFamily="50" charset="-127"/>
                <a:cs typeface="Times New Roman" panose="02020603050405020304" pitchFamily="18" charset="0"/>
              </a:rPr>
              <a:t>This analysis can be used to sort out observations using inexpensive telescopes rather than expensive ones</a:t>
            </a:r>
          </a:p>
        </p:txBody>
      </p:sp>
      <p:pic>
        <p:nvPicPr>
          <p:cNvPr id="28" name="그래픽 27" descr="망원경 윤곽선">
            <a:extLst>
              <a:ext uri="{FF2B5EF4-FFF2-40B4-BE49-F238E27FC236}">
                <a16:creationId xmlns:a16="http://schemas.microsoft.com/office/drawing/2014/main" id="{D36F75F9-44F1-8713-DD7D-DAF9B0C7F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42168" y="2551767"/>
            <a:ext cx="1411205" cy="1411205"/>
          </a:xfrm>
          <a:prstGeom prst="rect">
            <a:avLst/>
          </a:prstGeom>
        </p:spPr>
      </p:pic>
      <p:pic>
        <p:nvPicPr>
          <p:cNvPr id="29" name="그래픽 28" descr="별 윤곽선">
            <a:extLst>
              <a:ext uri="{FF2B5EF4-FFF2-40B4-BE49-F238E27FC236}">
                <a16:creationId xmlns:a16="http://schemas.microsoft.com/office/drawing/2014/main" id="{B63CC42D-61A4-1BE1-CCD4-D0ECFB9AFA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10381" y="2551767"/>
            <a:ext cx="1411205" cy="141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88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94C67B5-EA56-6EC5-5B94-78E52743DC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4935" y="256503"/>
            <a:ext cx="11542130" cy="6428777"/>
          </a:xfrm>
          <a:prstGeom prst="roundRect">
            <a:avLst>
              <a:gd name="adj" fmla="val 5283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After Remove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Outlier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774E261-C485-0D48-81C4-C95FA478E241}"/>
              </a:ext>
            </a:extLst>
          </p:cNvPr>
          <p:cNvSpPr txBox="1">
            <a:spLocks/>
          </p:cNvSpPr>
          <p:nvPr/>
        </p:nvSpPr>
        <p:spPr>
          <a:xfrm>
            <a:off x="550341" y="1560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Times New Roman" panose="02020603050405020304" pitchFamily="18" charset="0"/>
              </a:rPr>
              <a:t>Conclusion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E2FD658-1249-C941-1EF2-98C2B862B4D7}"/>
              </a:ext>
            </a:extLst>
          </p:cNvPr>
          <p:cNvCxnSpPr>
            <a:cxnSpLocks/>
          </p:cNvCxnSpPr>
          <p:nvPr/>
        </p:nvCxnSpPr>
        <p:spPr>
          <a:xfrm>
            <a:off x="591875" y="1546881"/>
            <a:ext cx="11039147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634B0F4-1D5F-3365-B04B-40241704B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2786" y="1839649"/>
            <a:ext cx="9462524" cy="10249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201935097 Lee </a:t>
            </a:r>
            <a:r>
              <a:rPr lang="en-US" sz="1800" dirty="0" err="1">
                <a:latin typeface="G마켓 산스 Light" panose="02000000000000000000" pitchFamily="50" charset="-127"/>
                <a:cs typeface="Times New Roman" panose="02020603050405020304" pitchFamily="18" charset="0"/>
              </a:rPr>
              <a:t>Seohyeon</a:t>
            </a:r>
            <a:endParaRPr lang="en-US" sz="1800" dirty="0">
              <a:latin typeface="G마켓 산스 Light" panose="02000000000000000000" pitchFamily="50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It was meaningful to apply and compare various things directly, and to be able to see what is better by conducting a term project.</a:t>
            </a:r>
          </a:p>
          <a:p>
            <a:pPr>
              <a:buFontTx/>
              <a:buChar char="-"/>
            </a:pPr>
            <a:endParaRPr lang="en-US" sz="1800" dirty="0">
              <a:latin typeface="G마켓 산스 Light" panose="020000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래픽 2" descr="남자 옆모습 윤곽선">
            <a:extLst>
              <a:ext uri="{FF2B5EF4-FFF2-40B4-BE49-F238E27FC236}">
                <a16:creationId xmlns:a16="http://schemas.microsoft.com/office/drawing/2014/main" id="{5A30B415-85EE-55C7-7C62-5142D1CA0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4646" y="2956889"/>
            <a:ext cx="914400" cy="914400"/>
          </a:xfrm>
          <a:prstGeom prst="rect">
            <a:avLst/>
          </a:prstGeom>
        </p:spPr>
      </p:pic>
      <p:pic>
        <p:nvPicPr>
          <p:cNvPr id="9" name="그래픽 8" descr="여성 프로필 윤곽선">
            <a:extLst>
              <a:ext uri="{FF2B5EF4-FFF2-40B4-BE49-F238E27FC236}">
                <a16:creationId xmlns:a16="http://schemas.microsoft.com/office/drawing/2014/main" id="{884BFE3E-AC25-C038-DE5D-6253C755E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0773" y="1839649"/>
            <a:ext cx="914400" cy="9144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29FF8A-E61F-E7A1-CB14-DC74C1660FA2}"/>
              </a:ext>
            </a:extLst>
          </p:cNvPr>
          <p:cNvSpPr txBox="1">
            <a:spLocks/>
          </p:cNvSpPr>
          <p:nvPr/>
        </p:nvSpPr>
        <p:spPr>
          <a:xfrm>
            <a:off x="1056409" y="2962954"/>
            <a:ext cx="9788237" cy="11779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altLang="ko-KR" sz="18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201735860</a:t>
            </a:r>
            <a:r>
              <a:rPr lang="en-US" sz="18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 Lee </a:t>
            </a:r>
            <a:r>
              <a:rPr lang="en-US" sz="1800" dirty="0" err="1">
                <a:latin typeface="G마켓 산스 Light" panose="02000000000000000000" pitchFamily="50" charset="-127"/>
                <a:cs typeface="Times New Roman" panose="02020603050405020304" pitchFamily="18" charset="0"/>
              </a:rPr>
              <a:t>Seungcheol</a:t>
            </a:r>
            <a:endParaRPr lang="en-US" sz="1800" dirty="0">
              <a:latin typeface="G마켓 산스 Light" panose="02000000000000000000" pitchFamily="50" charset="-127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It was meaningful to actually use various processing methods and algorithms and see that the accuracy can change depending on hyper parameters.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FD99B8D-925C-1CFC-835B-75BD0CB43819}"/>
              </a:ext>
            </a:extLst>
          </p:cNvPr>
          <p:cNvSpPr txBox="1">
            <a:spLocks/>
          </p:cNvSpPr>
          <p:nvPr/>
        </p:nvSpPr>
        <p:spPr>
          <a:xfrm>
            <a:off x="1842785" y="4446232"/>
            <a:ext cx="9788237" cy="1596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201837337 Park </a:t>
            </a:r>
            <a:r>
              <a:rPr lang="en-US" sz="1800" dirty="0" err="1">
                <a:latin typeface="G마켓 산스 Light" panose="02000000000000000000" pitchFamily="50" charset="-127"/>
                <a:cs typeface="Times New Roman" panose="02020603050405020304" pitchFamily="18" charset="0"/>
              </a:rPr>
              <a:t>Chaelim</a:t>
            </a:r>
            <a:endParaRPr lang="en-US" sz="1800" dirty="0">
              <a:latin typeface="G마켓 산스 Light" panose="02000000000000000000" pitchFamily="50" charset="-127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It was meaningful to apply various algorithms directly. It was interesting to check that the accuracy was different for each scaling.</a:t>
            </a:r>
          </a:p>
        </p:txBody>
      </p:sp>
      <p:pic>
        <p:nvPicPr>
          <p:cNvPr id="12" name="그래픽 11" descr="남자 옆모습 윤곽선">
            <a:extLst>
              <a:ext uri="{FF2B5EF4-FFF2-40B4-BE49-F238E27FC236}">
                <a16:creationId xmlns:a16="http://schemas.microsoft.com/office/drawing/2014/main" id="{83565842-C40D-51C0-76DC-BA3D5E6C1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8110" y="5574613"/>
            <a:ext cx="914400" cy="914400"/>
          </a:xfrm>
          <a:prstGeom prst="rect">
            <a:avLst/>
          </a:prstGeom>
        </p:spPr>
      </p:pic>
      <p:pic>
        <p:nvPicPr>
          <p:cNvPr id="13" name="그래픽 12" descr="여성 프로필 윤곽선">
            <a:extLst>
              <a:ext uri="{FF2B5EF4-FFF2-40B4-BE49-F238E27FC236}">
                <a16:creationId xmlns:a16="http://schemas.microsoft.com/office/drawing/2014/main" id="{50D0C2CC-B9E8-ED38-2333-F419EAE1CB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0773" y="4447529"/>
            <a:ext cx="914400" cy="9144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41F9A8F-F200-AB18-9B93-8F55DAC4DFD5}"/>
              </a:ext>
            </a:extLst>
          </p:cNvPr>
          <p:cNvSpPr txBox="1">
            <a:spLocks/>
          </p:cNvSpPr>
          <p:nvPr/>
        </p:nvSpPr>
        <p:spPr>
          <a:xfrm>
            <a:off x="1056409" y="5573132"/>
            <a:ext cx="9788237" cy="1177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altLang="ko-KR" sz="18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202035390 Cho </a:t>
            </a:r>
            <a:r>
              <a:rPr lang="en-US" altLang="ko-KR" sz="1800" dirty="0" err="1">
                <a:latin typeface="G마켓 산스 Light" panose="02000000000000000000" pitchFamily="50" charset="-127"/>
                <a:cs typeface="Times New Roman" panose="02020603050405020304" pitchFamily="18" charset="0"/>
              </a:rPr>
              <a:t>Hyunmin</a:t>
            </a:r>
            <a:endParaRPr lang="en-US" sz="1800" dirty="0">
              <a:latin typeface="G마켓 산스 Light" panose="02000000000000000000" pitchFamily="50" charset="-127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As I practiced what I had learned so far, I </a:t>
            </a:r>
            <a:r>
              <a:rPr lang="en-US" sz="1800" dirty="0" err="1">
                <a:latin typeface="G마켓 산스 Light" panose="02000000000000000000" pitchFamily="50" charset="-127"/>
                <a:cs typeface="Times New Roman" panose="02020603050405020304" pitchFamily="18" charset="0"/>
              </a:rPr>
              <a:t>realised</a:t>
            </a:r>
            <a:r>
              <a:rPr lang="en-US" sz="18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 how it was applied in practice.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FB436CE-6420-0BF7-35FB-585589BB4301}"/>
              </a:ext>
            </a:extLst>
          </p:cNvPr>
          <p:cNvCxnSpPr>
            <a:cxnSpLocks/>
          </p:cNvCxnSpPr>
          <p:nvPr/>
        </p:nvCxnSpPr>
        <p:spPr>
          <a:xfrm>
            <a:off x="1922318" y="2837177"/>
            <a:ext cx="9247909" cy="0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25A4495-4304-5136-AA3E-271ABA7FEAC0}"/>
              </a:ext>
            </a:extLst>
          </p:cNvPr>
          <p:cNvCxnSpPr>
            <a:cxnSpLocks/>
          </p:cNvCxnSpPr>
          <p:nvPr/>
        </p:nvCxnSpPr>
        <p:spPr>
          <a:xfrm>
            <a:off x="1160318" y="4140889"/>
            <a:ext cx="9563100" cy="0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0A7583E-39C8-5ECF-7A57-686DFC2A8A0A}"/>
              </a:ext>
            </a:extLst>
          </p:cNvPr>
          <p:cNvCxnSpPr>
            <a:cxnSpLocks/>
          </p:cNvCxnSpPr>
          <p:nvPr/>
        </p:nvCxnSpPr>
        <p:spPr>
          <a:xfrm>
            <a:off x="1891145" y="5445057"/>
            <a:ext cx="9040091" cy="0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18AA34E-44EA-2EB4-E14E-1332C2A7B6C3}"/>
              </a:ext>
            </a:extLst>
          </p:cNvPr>
          <p:cNvCxnSpPr>
            <a:cxnSpLocks/>
          </p:cNvCxnSpPr>
          <p:nvPr/>
        </p:nvCxnSpPr>
        <p:spPr>
          <a:xfrm>
            <a:off x="1160318" y="6599147"/>
            <a:ext cx="9684328" cy="0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1">
            <a:extLst>
              <a:ext uri="{FF2B5EF4-FFF2-40B4-BE49-F238E27FC236}">
                <a16:creationId xmlns:a16="http://schemas.microsoft.com/office/drawing/2014/main" id="{0325C2C4-9735-F9A2-5430-4FFF867376BB}"/>
              </a:ext>
            </a:extLst>
          </p:cNvPr>
          <p:cNvSpPr txBox="1">
            <a:spLocks/>
          </p:cNvSpPr>
          <p:nvPr/>
        </p:nvSpPr>
        <p:spPr>
          <a:xfrm>
            <a:off x="591874" y="641429"/>
            <a:ext cx="70662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Short Writeup</a:t>
            </a:r>
          </a:p>
        </p:txBody>
      </p:sp>
    </p:spTree>
    <p:extLst>
      <p:ext uri="{BB962C8B-B14F-4D97-AF65-F5344CB8AC3E}">
        <p14:creationId xmlns:p14="http://schemas.microsoft.com/office/powerpoint/2010/main" val="4135747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94C67B5-EA56-6EC5-5B94-78E52743DC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4935" y="256503"/>
            <a:ext cx="11542130" cy="6428777"/>
          </a:xfrm>
          <a:prstGeom prst="roundRect">
            <a:avLst>
              <a:gd name="adj" fmla="val 5283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After Remove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Outlier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774E261-C485-0D48-81C4-C95FA478E241}"/>
              </a:ext>
            </a:extLst>
          </p:cNvPr>
          <p:cNvSpPr txBox="1">
            <a:spLocks/>
          </p:cNvSpPr>
          <p:nvPr/>
        </p:nvSpPr>
        <p:spPr>
          <a:xfrm>
            <a:off x="550341" y="1560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Times New Roman" panose="02020603050405020304" pitchFamily="18" charset="0"/>
              </a:rPr>
              <a:t>Conclusion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E2FD658-1249-C941-1EF2-98C2B862B4D7}"/>
              </a:ext>
            </a:extLst>
          </p:cNvPr>
          <p:cNvCxnSpPr>
            <a:cxnSpLocks/>
          </p:cNvCxnSpPr>
          <p:nvPr/>
        </p:nvCxnSpPr>
        <p:spPr>
          <a:xfrm>
            <a:off x="591875" y="1546881"/>
            <a:ext cx="11039147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634B0F4-1D5F-3365-B04B-40241704B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3463" y="1925483"/>
            <a:ext cx="2912937" cy="1902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201935097</a:t>
            </a:r>
          </a:p>
          <a:p>
            <a:pPr marL="0" indent="0">
              <a:buNone/>
            </a:pPr>
            <a:r>
              <a:rPr lang="en-US" sz="18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Lee </a:t>
            </a:r>
            <a:r>
              <a:rPr lang="en-US" sz="1800" dirty="0" err="1">
                <a:latin typeface="G마켓 산스 Light" panose="02000000000000000000" pitchFamily="50" charset="-127"/>
                <a:cs typeface="Times New Roman" panose="02020603050405020304" pitchFamily="18" charset="0"/>
              </a:rPr>
              <a:t>Seohyeon</a:t>
            </a:r>
            <a:endParaRPr lang="en-US" sz="1800" dirty="0">
              <a:latin typeface="G마켓 산스 Light" panose="02000000000000000000" pitchFamily="50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Data Preprocessing Final PPT</a:t>
            </a:r>
          </a:p>
          <a:p>
            <a:pPr marL="0" indent="0">
              <a:buNone/>
            </a:pPr>
            <a:r>
              <a:rPr lang="en-US" sz="18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Contribution : 25%</a:t>
            </a:r>
          </a:p>
        </p:txBody>
      </p:sp>
      <p:pic>
        <p:nvPicPr>
          <p:cNvPr id="3" name="그래픽 2" descr="남자 옆모습 윤곽선">
            <a:extLst>
              <a:ext uri="{FF2B5EF4-FFF2-40B4-BE49-F238E27FC236}">
                <a16:creationId xmlns:a16="http://schemas.microsoft.com/office/drawing/2014/main" id="{5A30B415-85EE-55C7-7C62-5142D1CA0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5414" y="4577170"/>
            <a:ext cx="1330551" cy="1330551"/>
          </a:xfrm>
          <a:prstGeom prst="rect">
            <a:avLst/>
          </a:prstGeom>
        </p:spPr>
      </p:pic>
      <p:pic>
        <p:nvPicPr>
          <p:cNvPr id="9" name="그래픽 8" descr="여성 프로필 윤곽선">
            <a:extLst>
              <a:ext uri="{FF2B5EF4-FFF2-40B4-BE49-F238E27FC236}">
                <a16:creationId xmlns:a16="http://schemas.microsoft.com/office/drawing/2014/main" id="{884BFE3E-AC25-C038-DE5D-6253C755E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6409" y="2211515"/>
            <a:ext cx="1330551" cy="133055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8C8BB11-F981-73D7-BBFA-C5DA529E1D9D}"/>
              </a:ext>
            </a:extLst>
          </p:cNvPr>
          <p:cNvSpPr txBox="1">
            <a:spLocks/>
          </p:cNvSpPr>
          <p:nvPr/>
        </p:nvSpPr>
        <p:spPr>
          <a:xfrm>
            <a:off x="591874" y="641429"/>
            <a:ext cx="70662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Team Role 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70D75FD-0359-79D6-72F7-A18864CBC411}"/>
              </a:ext>
            </a:extLst>
          </p:cNvPr>
          <p:cNvSpPr txBox="1">
            <a:spLocks/>
          </p:cNvSpPr>
          <p:nvPr/>
        </p:nvSpPr>
        <p:spPr>
          <a:xfrm>
            <a:off x="2573463" y="4359813"/>
            <a:ext cx="2912937" cy="1902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201735860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Lee </a:t>
            </a:r>
            <a:r>
              <a:rPr lang="en-US" sz="1800" dirty="0" err="1">
                <a:latin typeface="G마켓 산스 Light" panose="02000000000000000000" pitchFamily="50" charset="-127"/>
                <a:cs typeface="Times New Roman" panose="02020603050405020304" pitchFamily="18" charset="0"/>
              </a:rPr>
              <a:t>Seungcheol</a:t>
            </a:r>
            <a:endParaRPr lang="en-US" sz="1800" dirty="0">
              <a:latin typeface="G마켓 산스 Light" panose="02000000000000000000" pitchFamily="50" charset="-127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Data Modeling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Proposal</a:t>
            </a:r>
          </a:p>
          <a:p>
            <a:pPr marL="0" indent="0">
              <a:buNone/>
            </a:pPr>
            <a:r>
              <a:rPr lang="en-US" altLang="ko-KR" sz="18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Contribution : 25%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G마켓 산스 Light" panose="02000000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2CDE7BE-1427-9D21-174A-3FEAC9B19E29}"/>
              </a:ext>
            </a:extLst>
          </p:cNvPr>
          <p:cNvSpPr txBox="1">
            <a:spLocks/>
          </p:cNvSpPr>
          <p:nvPr/>
        </p:nvSpPr>
        <p:spPr>
          <a:xfrm>
            <a:off x="8085156" y="1925483"/>
            <a:ext cx="2912937" cy="17575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201837337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Park </a:t>
            </a:r>
            <a:r>
              <a:rPr lang="en-US" altLang="ko-KR" sz="1800" dirty="0" err="1">
                <a:latin typeface="G마켓 산스 Light" panose="02000000000000000000" pitchFamily="50" charset="-127"/>
                <a:cs typeface="Times New Roman" panose="02020603050405020304" pitchFamily="18" charset="0"/>
              </a:rPr>
              <a:t>Chaelim</a:t>
            </a:r>
            <a:endParaRPr lang="en-US" altLang="ko-KR" sz="1800" dirty="0">
              <a:latin typeface="G마켓 산스 Light" panose="02000000000000000000" pitchFamily="50" charset="-127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Data Modeling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Final Presentation</a:t>
            </a:r>
          </a:p>
          <a:p>
            <a:pPr marL="0" indent="0">
              <a:buNone/>
            </a:pPr>
            <a:r>
              <a:rPr lang="en-US" altLang="ko-KR" sz="18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Contribution : 25%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G마켓 산스 Light" panose="020000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3" name="그래픽 22" descr="남자 옆모습 윤곽선">
            <a:extLst>
              <a:ext uri="{FF2B5EF4-FFF2-40B4-BE49-F238E27FC236}">
                <a16:creationId xmlns:a16="http://schemas.microsoft.com/office/drawing/2014/main" id="{DCB3DEFD-DF03-056F-F683-54076C4E8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4605" y="4537126"/>
            <a:ext cx="1330551" cy="1330551"/>
          </a:xfrm>
          <a:prstGeom prst="rect">
            <a:avLst/>
          </a:prstGeom>
        </p:spPr>
      </p:pic>
      <p:pic>
        <p:nvPicPr>
          <p:cNvPr id="24" name="그래픽 23" descr="여성 프로필 윤곽선">
            <a:extLst>
              <a:ext uri="{FF2B5EF4-FFF2-40B4-BE49-F238E27FC236}">
                <a16:creationId xmlns:a16="http://schemas.microsoft.com/office/drawing/2014/main" id="{A3A5294D-D26B-402D-5254-53B42BA1F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5600" y="2171471"/>
            <a:ext cx="1330551" cy="1330551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477D1076-A30E-D232-C41E-53890FA26965}"/>
              </a:ext>
            </a:extLst>
          </p:cNvPr>
          <p:cNvSpPr txBox="1">
            <a:spLocks/>
          </p:cNvSpPr>
          <p:nvPr/>
        </p:nvSpPr>
        <p:spPr>
          <a:xfrm>
            <a:off x="8085155" y="4366506"/>
            <a:ext cx="2912937" cy="1902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202035390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Cho </a:t>
            </a:r>
            <a:r>
              <a:rPr lang="en-US" sz="1800" dirty="0" err="1">
                <a:latin typeface="G마켓 산스 Light" panose="02000000000000000000" pitchFamily="50" charset="-127"/>
                <a:cs typeface="Times New Roman" panose="02020603050405020304" pitchFamily="18" charset="0"/>
              </a:rPr>
              <a:t>Hyunmin</a:t>
            </a:r>
            <a:endParaRPr lang="en-US" sz="1800" dirty="0">
              <a:latin typeface="G마켓 산스 Light" panose="02000000000000000000" pitchFamily="50" charset="-127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Data Preprocessing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Final PPT</a:t>
            </a:r>
          </a:p>
          <a:p>
            <a:pPr marL="0" indent="0">
              <a:buNone/>
            </a:pPr>
            <a:r>
              <a:rPr lang="en-US" altLang="ko-KR" sz="18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Contribution : 25%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G마켓 산스 Light" panose="02000000000000000000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720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94C67B5-EA56-6EC5-5B94-78E52743DC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4935" y="256503"/>
            <a:ext cx="11542130" cy="6428777"/>
          </a:xfrm>
          <a:prstGeom prst="roundRect">
            <a:avLst>
              <a:gd name="adj" fmla="val 5283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After Remove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Outlier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774E261-C485-0D48-81C4-C95FA478E241}"/>
              </a:ext>
            </a:extLst>
          </p:cNvPr>
          <p:cNvSpPr txBox="1">
            <a:spLocks/>
          </p:cNvSpPr>
          <p:nvPr/>
        </p:nvSpPr>
        <p:spPr>
          <a:xfrm>
            <a:off x="550341" y="1560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Times New Roman" panose="02020603050405020304" pitchFamily="18" charset="0"/>
              </a:rPr>
              <a:t>Conclusion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E2FD658-1249-C941-1EF2-98C2B862B4D7}"/>
              </a:ext>
            </a:extLst>
          </p:cNvPr>
          <p:cNvCxnSpPr>
            <a:cxnSpLocks/>
          </p:cNvCxnSpPr>
          <p:nvPr/>
        </p:nvCxnSpPr>
        <p:spPr>
          <a:xfrm>
            <a:off x="591875" y="1546881"/>
            <a:ext cx="11039147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58C8BB11-F981-73D7-BBFA-C5DA529E1D9D}"/>
              </a:ext>
            </a:extLst>
          </p:cNvPr>
          <p:cNvSpPr txBox="1">
            <a:spLocks/>
          </p:cNvSpPr>
          <p:nvPr/>
        </p:nvSpPr>
        <p:spPr>
          <a:xfrm>
            <a:off x="591874" y="641429"/>
            <a:ext cx="70662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Open Source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297F49-326B-D346-9C50-C0FDD68123F9}"/>
              </a:ext>
            </a:extLst>
          </p:cNvPr>
          <p:cNvSpPr txBox="1"/>
          <p:nvPr/>
        </p:nvSpPr>
        <p:spPr>
          <a:xfrm>
            <a:off x="3732934" y="5839218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https://github.com/Aeraekun/DSTermProject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DEE5D8E-5932-3A26-6B98-791602E02A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36" t="7879" r="31903" b="5758"/>
          <a:stretch/>
        </p:blipFill>
        <p:spPr>
          <a:xfrm>
            <a:off x="3572120" y="1826501"/>
            <a:ext cx="4352919" cy="359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1642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543C9BA-A176-DC2B-A646-DCA9AA51C387}"/>
              </a:ext>
            </a:extLst>
          </p:cNvPr>
          <p:cNvSpPr/>
          <p:nvPr/>
        </p:nvSpPr>
        <p:spPr>
          <a:xfrm>
            <a:off x="324935" y="256503"/>
            <a:ext cx="11542130" cy="6428777"/>
          </a:xfrm>
          <a:prstGeom prst="roundRect">
            <a:avLst>
              <a:gd name="adj" fmla="val 5283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93846A-9997-F442-9EA3-AA024DABC0BD}"/>
              </a:ext>
            </a:extLst>
          </p:cNvPr>
          <p:cNvSpPr txBox="1"/>
          <p:nvPr/>
        </p:nvSpPr>
        <p:spPr>
          <a:xfrm>
            <a:off x="428626" y="1817886"/>
            <a:ext cx="110299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i="1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Stellar Classification Dataset - SDSS17</a:t>
            </a:r>
            <a:r>
              <a:rPr lang="en-US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. (2022, January 15). Kaggle. https://</a:t>
            </a:r>
            <a:r>
              <a:rPr lang="en-US" dirty="0" err="1">
                <a:latin typeface="G마켓 산스 Light" panose="02000000000000000000" pitchFamily="50" charset="-127"/>
                <a:cs typeface="Times New Roman" panose="02020603050405020304" pitchFamily="18" charset="0"/>
              </a:rPr>
              <a:t>www.kaggle.com</a:t>
            </a:r>
            <a:r>
              <a:rPr lang="en-US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/datasets/</a:t>
            </a:r>
            <a:r>
              <a:rPr lang="en-US" dirty="0" err="1">
                <a:latin typeface="G마켓 산스 Light" panose="02000000000000000000" pitchFamily="50" charset="-127"/>
                <a:cs typeface="Times New Roman" panose="02020603050405020304" pitchFamily="18" charset="0"/>
              </a:rPr>
              <a:t>fedesoriano</a:t>
            </a:r>
            <a:r>
              <a:rPr lang="en-US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/stellar-classification-dataset-sdss17</a:t>
            </a:r>
          </a:p>
          <a:p>
            <a:pPr marL="342900" indent="-342900">
              <a:buFontTx/>
              <a:buChar char="-"/>
            </a:pPr>
            <a:endParaRPr lang="en-US" sz="2000" dirty="0">
              <a:latin typeface="G마켓 산스 Light" panose="02000000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2C9E95B-644F-AB23-1E92-BF2DCBEC20DE}"/>
              </a:ext>
            </a:extLst>
          </p:cNvPr>
          <p:cNvSpPr txBox="1">
            <a:spLocks/>
          </p:cNvSpPr>
          <p:nvPr/>
        </p:nvSpPr>
        <p:spPr>
          <a:xfrm>
            <a:off x="550341" y="1560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Times New Roman" panose="02020603050405020304" pitchFamily="18" charset="0"/>
              </a:rPr>
              <a:t>References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74CB393-12ED-DC20-43D2-451724079788}"/>
              </a:ext>
            </a:extLst>
          </p:cNvPr>
          <p:cNvCxnSpPr>
            <a:cxnSpLocks/>
          </p:cNvCxnSpPr>
          <p:nvPr/>
        </p:nvCxnSpPr>
        <p:spPr>
          <a:xfrm>
            <a:off x="591875" y="1546881"/>
            <a:ext cx="11039147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189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94C67B5-EA56-6EC5-5B94-78E52743DC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4935" y="256503"/>
            <a:ext cx="11542130" cy="6428777"/>
          </a:xfrm>
          <a:prstGeom prst="roundRect">
            <a:avLst>
              <a:gd name="adj" fmla="val 5283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9727D-FCDD-9546-B8D1-4EABCC96D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2993" y="1837248"/>
            <a:ext cx="5813741" cy="4048026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20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In astronomy, the classification of stars is the classification of stars according to their spectral properties. (</a:t>
            </a:r>
            <a:r>
              <a:rPr lang="en-US" sz="2000" i="1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Kaggle, 2017</a:t>
            </a:r>
            <a:r>
              <a:rPr lang="en-US" sz="20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)</a:t>
            </a:r>
          </a:p>
          <a:p>
            <a:pPr>
              <a:buFontTx/>
              <a:buChar char="-"/>
            </a:pPr>
            <a:endParaRPr lang="en-US" sz="2000" dirty="0">
              <a:latin typeface="G마켓 산스 Light" panose="02000000000000000000" pitchFamily="50" charset="-127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20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The early classification and distribution of stars in the sky made up our galaxy.</a:t>
            </a:r>
          </a:p>
          <a:p>
            <a:pPr>
              <a:buFontTx/>
              <a:buChar char="-"/>
            </a:pPr>
            <a:r>
              <a:rPr lang="en-US" sz="20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As andromeda was a separate galaxy from our own, more powerful telescopes were created, and numerous galaxies began to be investigated. (</a:t>
            </a:r>
            <a:r>
              <a:rPr lang="en-US" sz="2000" i="1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Kaggle, 2017</a:t>
            </a:r>
            <a:r>
              <a:rPr lang="en-US" sz="20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)</a:t>
            </a:r>
          </a:p>
          <a:p>
            <a:pPr>
              <a:buFontTx/>
              <a:buChar char="-"/>
            </a:pPr>
            <a:endParaRPr lang="en-US" sz="2000" dirty="0">
              <a:latin typeface="G마켓 산스 Light" panose="02000000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774E261-C485-0D48-81C4-C95FA478E241}"/>
              </a:ext>
            </a:extLst>
          </p:cNvPr>
          <p:cNvSpPr txBox="1">
            <a:spLocks/>
          </p:cNvSpPr>
          <p:nvPr/>
        </p:nvSpPr>
        <p:spPr>
          <a:xfrm>
            <a:off x="550341" y="1560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Times New Roman" panose="02020603050405020304" pitchFamily="18" charset="0"/>
              </a:rPr>
              <a:t>Abstract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E2FD658-1249-C941-1EF2-98C2B862B4D7}"/>
              </a:ext>
            </a:extLst>
          </p:cNvPr>
          <p:cNvCxnSpPr>
            <a:cxnSpLocks/>
          </p:cNvCxnSpPr>
          <p:nvPr/>
        </p:nvCxnSpPr>
        <p:spPr>
          <a:xfrm>
            <a:off x="591875" y="1546881"/>
            <a:ext cx="11039147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over image">
            <a:extLst>
              <a:ext uri="{FF2B5EF4-FFF2-40B4-BE49-F238E27FC236}">
                <a16:creationId xmlns:a16="http://schemas.microsoft.com/office/drawing/2014/main" id="{CB4A7102-F34F-9E62-E450-C0E248463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34" y="2453019"/>
            <a:ext cx="4795994" cy="2410047"/>
          </a:xfrm>
          <a:prstGeom prst="roundRect">
            <a:avLst>
              <a:gd name="adj" fmla="val 1225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840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94C67B5-EA56-6EC5-5B94-78E52743DC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4935" y="256503"/>
            <a:ext cx="11542130" cy="6428777"/>
          </a:xfrm>
          <a:prstGeom prst="roundRect">
            <a:avLst>
              <a:gd name="adj" fmla="val 5283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774E261-C485-0D48-81C4-C95FA478E241}"/>
              </a:ext>
            </a:extLst>
          </p:cNvPr>
          <p:cNvSpPr txBox="1">
            <a:spLocks/>
          </p:cNvSpPr>
          <p:nvPr/>
        </p:nvSpPr>
        <p:spPr>
          <a:xfrm>
            <a:off x="550341" y="1560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Times New Roman" panose="02020603050405020304" pitchFamily="18" charset="0"/>
              </a:rPr>
              <a:t>Dataset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E2FD658-1249-C941-1EF2-98C2B862B4D7}"/>
              </a:ext>
            </a:extLst>
          </p:cNvPr>
          <p:cNvCxnSpPr>
            <a:cxnSpLocks/>
          </p:cNvCxnSpPr>
          <p:nvPr/>
        </p:nvCxnSpPr>
        <p:spPr>
          <a:xfrm>
            <a:off x="591875" y="1546881"/>
            <a:ext cx="11039147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234F938A-9C47-5065-3728-29ABF5BC50DE}"/>
              </a:ext>
            </a:extLst>
          </p:cNvPr>
          <p:cNvSpPr txBox="1">
            <a:spLocks/>
          </p:cNvSpPr>
          <p:nvPr/>
        </p:nvSpPr>
        <p:spPr>
          <a:xfrm>
            <a:off x="591874" y="641429"/>
            <a:ext cx="62453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Objective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08047A4-F9B6-C15C-6F53-9763C2B3DC4B}"/>
              </a:ext>
            </a:extLst>
          </p:cNvPr>
          <p:cNvGrpSpPr/>
          <p:nvPr/>
        </p:nvGrpSpPr>
        <p:grpSpPr>
          <a:xfrm>
            <a:off x="2160524" y="2249842"/>
            <a:ext cx="4250290" cy="3897027"/>
            <a:chOff x="2830269" y="3841173"/>
            <a:chExt cx="2255236" cy="2067792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F02854A-2D7C-B249-575C-F7BBE2FB1A00}"/>
                </a:ext>
              </a:extLst>
            </p:cNvPr>
            <p:cNvSpPr/>
            <p:nvPr/>
          </p:nvSpPr>
          <p:spPr>
            <a:xfrm>
              <a:off x="2934585" y="3841173"/>
              <a:ext cx="2067792" cy="2067792"/>
            </a:xfrm>
            <a:prstGeom prst="ellipse">
              <a:avLst/>
            </a:prstGeom>
            <a:solidFill>
              <a:schemeClr val="bg1">
                <a:lumMod val="85000"/>
                <a:alpha val="85000"/>
              </a:schemeClr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5FA4D1E0-A06C-9EA2-79E4-54FC8DCB1451}"/>
                </a:ext>
              </a:extLst>
            </p:cNvPr>
            <p:cNvSpPr txBox="1">
              <a:spLocks/>
            </p:cNvSpPr>
            <p:nvPr/>
          </p:nvSpPr>
          <p:spPr>
            <a:xfrm>
              <a:off x="2830269" y="4473615"/>
              <a:ext cx="2255236" cy="80290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Times New Roman" panose="02020603050405020304" pitchFamily="18" charset="0"/>
                </a:rPr>
                <a:t>Classify stellar values</a:t>
              </a:r>
            </a:p>
            <a:p>
              <a:pPr algn="ctr"/>
              <a:r>
                <a:rPr lang="en-US" sz="180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Times New Roman" panose="02020603050405020304" pitchFamily="18" charset="0"/>
                </a:rPr>
                <a:t>with higher accuracy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D01D909-7CA4-7728-7618-B2286D64B8D9}"/>
              </a:ext>
            </a:extLst>
          </p:cNvPr>
          <p:cNvGrpSpPr/>
          <p:nvPr/>
        </p:nvGrpSpPr>
        <p:grpSpPr>
          <a:xfrm>
            <a:off x="5715182" y="2221162"/>
            <a:ext cx="4250290" cy="3897027"/>
            <a:chOff x="679349" y="2244436"/>
            <a:chExt cx="2255236" cy="2067792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110D1DD-FF41-5586-240E-CDCC54DDE08A}"/>
                </a:ext>
              </a:extLst>
            </p:cNvPr>
            <p:cNvSpPr/>
            <p:nvPr/>
          </p:nvSpPr>
          <p:spPr>
            <a:xfrm>
              <a:off x="779318" y="2244436"/>
              <a:ext cx="2067792" cy="2067792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DB206A03-7AA8-753F-5422-3BDE0FB40927}"/>
                </a:ext>
              </a:extLst>
            </p:cNvPr>
            <p:cNvSpPr txBox="1">
              <a:spLocks/>
            </p:cNvSpPr>
            <p:nvPr/>
          </p:nvSpPr>
          <p:spPr>
            <a:xfrm>
              <a:off x="679349" y="2866487"/>
              <a:ext cx="2255236" cy="80290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Times New Roman" panose="02020603050405020304" pitchFamily="18" charset="0"/>
                </a:rPr>
                <a:t>Find accurate method</a:t>
              </a:r>
            </a:p>
            <a:p>
              <a:pPr algn="ctr"/>
              <a:r>
                <a:rPr lang="en-US" sz="180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Times New Roman" panose="02020603050405020304" pitchFamily="18" charset="0"/>
                </a:rPr>
                <a:t>to classify stellar values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459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F040078-9021-336E-EB59-B8CEB817E6C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4935" y="256503"/>
            <a:ext cx="11542130" cy="6428777"/>
          </a:xfrm>
          <a:prstGeom prst="roundRect">
            <a:avLst>
              <a:gd name="adj" fmla="val 5283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latin typeface="G마켓 산스 Light" panose="02000000000000000000" pitchFamily="50" charset="-127"/>
                <a:cs typeface="Times New Roman" panose="02020603050405020304" pitchFamily="18" charset="0"/>
              </a:rPr>
              <a:t>spec_obj_ID</a:t>
            </a:r>
            <a:endParaRPr lang="en-US" altLang="ko-KR" sz="18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935C7E-27EB-BA4C-B177-25969F30DCF8}"/>
              </a:ext>
            </a:extLst>
          </p:cNvPr>
          <p:cNvSpPr txBox="1">
            <a:spLocks/>
          </p:cNvSpPr>
          <p:nvPr/>
        </p:nvSpPr>
        <p:spPr>
          <a:xfrm>
            <a:off x="250964" y="82557"/>
            <a:ext cx="36299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G마켓 산스 Bold" panose="02000000000000000000" pitchFamily="50" charset="-127"/>
              <a:ea typeface="G마켓 산스 Bold" panose="02000000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6E159E2-B008-F04A-A8D9-72506D24BA80}"/>
              </a:ext>
            </a:extLst>
          </p:cNvPr>
          <p:cNvSpPr txBox="1">
            <a:spLocks/>
          </p:cNvSpPr>
          <p:nvPr/>
        </p:nvSpPr>
        <p:spPr>
          <a:xfrm>
            <a:off x="591874" y="641429"/>
            <a:ext cx="62453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Dataset Row &amp; Column (100000,18)</a:t>
            </a:r>
            <a:endParaRPr lang="en-US" sz="18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3DF4E7DE-3A17-6B47-2209-3C8E518AC005}"/>
              </a:ext>
            </a:extLst>
          </p:cNvPr>
          <p:cNvSpPr txBox="1">
            <a:spLocks/>
          </p:cNvSpPr>
          <p:nvPr/>
        </p:nvSpPr>
        <p:spPr>
          <a:xfrm>
            <a:off x="550341" y="1560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Times New Roman" panose="02020603050405020304" pitchFamily="18" charset="0"/>
              </a:rPr>
              <a:t>Dataset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094E4CB-0C19-8C20-97EA-7B5B2A235FEE}"/>
              </a:ext>
            </a:extLst>
          </p:cNvPr>
          <p:cNvCxnSpPr>
            <a:cxnSpLocks/>
          </p:cNvCxnSpPr>
          <p:nvPr/>
        </p:nvCxnSpPr>
        <p:spPr>
          <a:xfrm>
            <a:off x="591875" y="1546881"/>
            <a:ext cx="11039147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15">
            <a:extLst>
              <a:ext uri="{FF2B5EF4-FFF2-40B4-BE49-F238E27FC236}">
                <a16:creationId xmlns:a16="http://schemas.microsoft.com/office/drawing/2014/main" id="{BC854ABE-2378-C6EA-94B6-67D4C8DE2094}"/>
              </a:ext>
            </a:extLst>
          </p:cNvPr>
          <p:cNvSpPr/>
          <p:nvPr/>
        </p:nvSpPr>
        <p:spPr>
          <a:xfrm>
            <a:off x="2727273" y="1920255"/>
            <a:ext cx="2361921" cy="19311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41ADA8-59E6-4837-AC30-A22ECF36D7D8}"/>
              </a:ext>
            </a:extLst>
          </p:cNvPr>
          <p:cNvSpPr txBox="1"/>
          <p:nvPr/>
        </p:nvSpPr>
        <p:spPr>
          <a:xfrm>
            <a:off x="3126308" y="2230241"/>
            <a:ext cx="1659948" cy="1311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ko-KR" sz="24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1. </a:t>
            </a:r>
            <a:r>
              <a:rPr lang="en-US" altLang="ko-KR" sz="2400" dirty="0" err="1">
                <a:latin typeface="G마켓 산스 Light" panose="02000000000000000000" pitchFamily="50" charset="-127"/>
                <a:cs typeface="Times New Roman" panose="02020603050405020304" pitchFamily="18" charset="0"/>
              </a:rPr>
              <a:t>obj_ID</a:t>
            </a:r>
            <a:r>
              <a:rPr lang="en-US" altLang="ko-KR" sz="24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 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24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2. alpha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24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3. delta</a:t>
            </a:r>
          </a:p>
        </p:txBody>
      </p:sp>
      <p:sp>
        <p:nvSpPr>
          <p:cNvPr id="36" name="Rounded Rectangle 15">
            <a:extLst>
              <a:ext uri="{FF2B5EF4-FFF2-40B4-BE49-F238E27FC236}">
                <a16:creationId xmlns:a16="http://schemas.microsoft.com/office/drawing/2014/main" id="{226D82CA-0EB0-079E-3B42-0763FD2AD7CA}"/>
              </a:ext>
            </a:extLst>
          </p:cNvPr>
          <p:cNvSpPr/>
          <p:nvPr/>
        </p:nvSpPr>
        <p:spPr>
          <a:xfrm>
            <a:off x="2727273" y="4003754"/>
            <a:ext cx="2361921" cy="230748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6FF6BC-8BC4-2187-AA5C-198285739D59}"/>
              </a:ext>
            </a:extLst>
          </p:cNvPr>
          <p:cNvSpPr txBox="1"/>
          <p:nvPr/>
        </p:nvSpPr>
        <p:spPr>
          <a:xfrm>
            <a:off x="3126308" y="4095665"/>
            <a:ext cx="129528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ko-KR" sz="24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4. u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24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5. g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24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6. r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24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7. </a:t>
            </a:r>
            <a:r>
              <a:rPr lang="en-US" altLang="ko-KR" sz="2400" dirty="0" err="1">
                <a:latin typeface="G마켓 산스 Light" panose="02000000000000000000" pitchFamily="50" charset="-127"/>
                <a:cs typeface="Times New Roman" panose="02020603050405020304" pitchFamily="18" charset="0"/>
              </a:rPr>
              <a:t>i</a:t>
            </a:r>
            <a:endParaRPr lang="en-US" altLang="ko-KR" sz="2400" dirty="0">
              <a:latin typeface="G마켓 산스 Light" panose="02000000000000000000" pitchFamily="50" charset="-127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24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8. z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9872212-0548-CD6B-D132-BE101659F842}"/>
              </a:ext>
            </a:extLst>
          </p:cNvPr>
          <p:cNvSpPr txBox="1">
            <a:spLocks/>
          </p:cNvSpPr>
          <p:nvPr/>
        </p:nvSpPr>
        <p:spPr>
          <a:xfrm>
            <a:off x="738314" y="2138329"/>
            <a:ext cx="28095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Photometric</a:t>
            </a:r>
          </a:p>
          <a:p>
            <a:r>
              <a:rPr lang="en-US" altLang="ko-KR" sz="18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System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E277C2DB-A655-1F26-975C-953787BB0446}"/>
              </a:ext>
            </a:extLst>
          </p:cNvPr>
          <p:cNvSpPr txBox="1">
            <a:spLocks/>
          </p:cNvSpPr>
          <p:nvPr/>
        </p:nvSpPr>
        <p:spPr>
          <a:xfrm>
            <a:off x="747035" y="4494712"/>
            <a:ext cx="28095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Photometric</a:t>
            </a:r>
          </a:p>
          <a:p>
            <a:r>
              <a:rPr lang="en-US" sz="18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System</a:t>
            </a:r>
          </a:p>
        </p:txBody>
      </p:sp>
      <p:sp>
        <p:nvSpPr>
          <p:cNvPr id="42" name="Rounded Rectangle 15">
            <a:extLst>
              <a:ext uri="{FF2B5EF4-FFF2-40B4-BE49-F238E27FC236}">
                <a16:creationId xmlns:a16="http://schemas.microsoft.com/office/drawing/2014/main" id="{5C2F6E4B-4313-5E04-1043-3CA60507DE03}"/>
              </a:ext>
            </a:extLst>
          </p:cNvPr>
          <p:cNvSpPr/>
          <p:nvPr/>
        </p:nvSpPr>
        <p:spPr>
          <a:xfrm>
            <a:off x="5375154" y="1622539"/>
            <a:ext cx="3673963" cy="221541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98A78B-D11F-48C4-2D6B-F8E30479D8BC}"/>
              </a:ext>
            </a:extLst>
          </p:cNvPr>
          <p:cNvSpPr txBox="1"/>
          <p:nvPr/>
        </p:nvSpPr>
        <p:spPr>
          <a:xfrm>
            <a:off x="5734041" y="1704082"/>
            <a:ext cx="327492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chemeClr val="bg1"/>
                </a:solidFill>
                <a:latin typeface="G마켓 산스 Light" panose="02000000000000000000" pitchFamily="50" charset="-127"/>
                <a:cs typeface="Times New Roman" panose="02020603050405020304" pitchFamily="18" charset="0"/>
              </a:rPr>
              <a:t>9. </a:t>
            </a:r>
            <a:r>
              <a:rPr lang="en-US" altLang="ko-KR" sz="2400" dirty="0" err="1">
                <a:solidFill>
                  <a:schemeClr val="bg1"/>
                </a:solidFill>
                <a:latin typeface="G마켓 산스 Light" panose="02000000000000000000" pitchFamily="50" charset="-127"/>
                <a:cs typeface="Times New Roman" panose="02020603050405020304" pitchFamily="18" charset="0"/>
              </a:rPr>
              <a:t>run_ID</a:t>
            </a:r>
            <a:endParaRPr lang="en-US" altLang="ko-KR" sz="2400" dirty="0">
              <a:solidFill>
                <a:schemeClr val="bg1"/>
              </a:solidFill>
              <a:latin typeface="G마켓 산스 Light" panose="02000000000000000000" pitchFamily="50" charset="-127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chemeClr val="bg1"/>
                </a:solidFill>
                <a:latin typeface="G마켓 산스 Light" panose="02000000000000000000" pitchFamily="50" charset="-127"/>
                <a:cs typeface="Times New Roman" panose="02020603050405020304" pitchFamily="18" charset="0"/>
              </a:rPr>
              <a:t>10. </a:t>
            </a:r>
            <a:r>
              <a:rPr lang="en-US" altLang="ko-KR" sz="2400" dirty="0" err="1">
                <a:solidFill>
                  <a:schemeClr val="bg1"/>
                </a:solidFill>
                <a:latin typeface="G마켓 산스 Light" panose="02000000000000000000" pitchFamily="50" charset="-127"/>
                <a:cs typeface="Times New Roman" panose="02020603050405020304" pitchFamily="18" charset="0"/>
              </a:rPr>
              <a:t>rereun_ID</a:t>
            </a:r>
            <a:endParaRPr lang="en-US" altLang="ko-KR" sz="2400" dirty="0">
              <a:solidFill>
                <a:schemeClr val="bg1"/>
              </a:solidFill>
              <a:latin typeface="G마켓 산스 Light" panose="02000000000000000000" pitchFamily="50" charset="-127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chemeClr val="bg1"/>
                </a:solidFill>
                <a:latin typeface="G마켓 산스 Light" panose="02000000000000000000" pitchFamily="50" charset="-127"/>
                <a:cs typeface="Times New Roman" panose="02020603050405020304" pitchFamily="18" charset="0"/>
              </a:rPr>
              <a:t>11. </a:t>
            </a:r>
            <a:r>
              <a:rPr lang="en-US" altLang="ko-KR" sz="2400" dirty="0" err="1">
                <a:solidFill>
                  <a:schemeClr val="bg1"/>
                </a:solidFill>
                <a:latin typeface="G마켓 산스 Light" panose="02000000000000000000" pitchFamily="50" charset="-127"/>
                <a:cs typeface="Times New Roman" panose="02020603050405020304" pitchFamily="18" charset="0"/>
              </a:rPr>
              <a:t>cam_col</a:t>
            </a:r>
            <a:endParaRPr lang="en-US" altLang="ko-KR" sz="2400" dirty="0">
              <a:solidFill>
                <a:schemeClr val="bg1"/>
              </a:solidFill>
              <a:latin typeface="G마켓 산스 Light" panose="02000000000000000000" pitchFamily="50" charset="-127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chemeClr val="bg1"/>
                </a:solidFill>
                <a:latin typeface="G마켓 산스 Light" panose="02000000000000000000" pitchFamily="50" charset="-127"/>
                <a:cs typeface="Times New Roman" panose="02020603050405020304" pitchFamily="18" charset="0"/>
              </a:rPr>
              <a:t>12. </a:t>
            </a:r>
            <a:r>
              <a:rPr lang="en-US" altLang="ko-KR" sz="2400" dirty="0" err="1">
                <a:solidFill>
                  <a:schemeClr val="bg1"/>
                </a:solidFill>
                <a:latin typeface="G마켓 산스 Light" panose="02000000000000000000" pitchFamily="50" charset="-127"/>
                <a:cs typeface="Times New Roman" panose="02020603050405020304" pitchFamily="18" charset="0"/>
              </a:rPr>
              <a:t>field_ID</a:t>
            </a:r>
            <a:r>
              <a:rPr lang="en-US" altLang="ko-KR" sz="2400" dirty="0">
                <a:solidFill>
                  <a:schemeClr val="bg1"/>
                </a:solidFill>
                <a:latin typeface="G마켓 산스 Light" panose="02000000000000000000" pitchFamily="50" charset="-127"/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chemeClr val="bg1"/>
                </a:solidFill>
                <a:latin typeface="G마켓 산스 Light" panose="02000000000000000000" pitchFamily="50" charset="-127"/>
                <a:cs typeface="Times New Roman" panose="02020603050405020304" pitchFamily="18" charset="0"/>
              </a:rPr>
              <a:t>13. </a:t>
            </a:r>
            <a:r>
              <a:rPr lang="en-US" altLang="ko-KR" sz="2400" dirty="0" err="1">
                <a:solidFill>
                  <a:schemeClr val="bg1"/>
                </a:solidFill>
                <a:latin typeface="G마켓 산스 Light" panose="02000000000000000000" pitchFamily="50" charset="-127"/>
                <a:cs typeface="Times New Roman" panose="02020603050405020304" pitchFamily="18" charset="0"/>
              </a:rPr>
              <a:t>spec_obj_ID</a:t>
            </a:r>
            <a:endParaRPr lang="en-US" altLang="ko-KR" sz="2400" dirty="0">
              <a:solidFill>
                <a:schemeClr val="bg1"/>
              </a:solidFill>
              <a:latin typeface="G마켓 산스 Light" panose="02000000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33C81C6-6A6A-CA05-44D2-BA3113FCF815}"/>
              </a:ext>
            </a:extLst>
          </p:cNvPr>
          <p:cNvSpPr txBox="1"/>
          <p:nvPr/>
        </p:nvSpPr>
        <p:spPr>
          <a:xfrm>
            <a:off x="9302242" y="2571750"/>
            <a:ext cx="2148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Unique ID</a:t>
            </a:r>
          </a:p>
        </p:txBody>
      </p:sp>
      <p:sp>
        <p:nvSpPr>
          <p:cNvPr id="45" name="Rounded Rectangle 15">
            <a:extLst>
              <a:ext uri="{FF2B5EF4-FFF2-40B4-BE49-F238E27FC236}">
                <a16:creationId xmlns:a16="http://schemas.microsoft.com/office/drawing/2014/main" id="{862BFE4A-3454-9258-A844-3066EEF5AD46}"/>
              </a:ext>
            </a:extLst>
          </p:cNvPr>
          <p:cNvSpPr/>
          <p:nvPr/>
        </p:nvSpPr>
        <p:spPr>
          <a:xfrm>
            <a:off x="5375154" y="3976341"/>
            <a:ext cx="3673963" cy="597109"/>
          </a:xfrm>
          <a:prstGeom prst="roundRect">
            <a:avLst>
              <a:gd name="adj" fmla="val 38284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127185-4317-7D39-04C0-50CFCDB20287}"/>
              </a:ext>
            </a:extLst>
          </p:cNvPr>
          <p:cNvSpPr txBox="1"/>
          <p:nvPr/>
        </p:nvSpPr>
        <p:spPr>
          <a:xfrm>
            <a:off x="5734042" y="4042669"/>
            <a:ext cx="18617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G마켓 산스 Light" panose="02000000000000000000" pitchFamily="50" charset="-127"/>
                <a:cs typeface="Times New Roman" panose="02020603050405020304" pitchFamily="18" charset="0"/>
              </a:rPr>
              <a:t>14. class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48" name="Rounded Rectangle 15">
            <a:extLst>
              <a:ext uri="{FF2B5EF4-FFF2-40B4-BE49-F238E27FC236}">
                <a16:creationId xmlns:a16="http://schemas.microsoft.com/office/drawing/2014/main" id="{847EF5B0-BEEE-50FC-B934-21232319F116}"/>
              </a:ext>
            </a:extLst>
          </p:cNvPr>
          <p:cNvSpPr/>
          <p:nvPr/>
        </p:nvSpPr>
        <p:spPr>
          <a:xfrm>
            <a:off x="5342319" y="4687425"/>
            <a:ext cx="3673963" cy="19244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AAED5D0-33D6-9C9D-FF9E-BC292BD5392E}"/>
              </a:ext>
            </a:extLst>
          </p:cNvPr>
          <p:cNvSpPr txBox="1"/>
          <p:nvPr/>
        </p:nvSpPr>
        <p:spPr>
          <a:xfrm>
            <a:off x="5701206" y="4780425"/>
            <a:ext cx="3274929" cy="1717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chemeClr val="bg1"/>
                </a:solidFill>
                <a:latin typeface="G마켓 산스 Light" panose="02000000000000000000" pitchFamily="50" charset="-127"/>
                <a:cs typeface="Times New Roman" panose="02020603050405020304" pitchFamily="18" charset="0"/>
              </a:rPr>
              <a:t>15. Redshift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chemeClr val="bg1"/>
                </a:solidFill>
                <a:latin typeface="G마켓 산스 Light" panose="02000000000000000000" pitchFamily="50" charset="-127"/>
                <a:cs typeface="Times New Roman" panose="02020603050405020304" pitchFamily="18" charset="0"/>
              </a:rPr>
              <a:t>16. Plate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chemeClr val="bg1"/>
                </a:solidFill>
                <a:latin typeface="G마켓 산스 Light" panose="02000000000000000000" pitchFamily="50" charset="-127"/>
                <a:cs typeface="Times New Roman" panose="02020603050405020304" pitchFamily="18" charset="0"/>
              </a:rPr>
              <a:t>17. MJD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chemeClr val="bg1"/>
                </a:solidFill>
                <a:latin typeface="G마켓 산스 Light" panose="02000000000000000000" pitchFamily="50" charset="-127"/>
                <a:cs typeface="Times New Roman" panose="02020603050405020304" pitchFamily="18" charset="0"/>
              </a:rPr>
              <a:t>18. </a:t>
            </a:r>
            <a:r>
              <a:rPr lang="en-US" altLang="ko-KR" sz="2400" dirty="0" err="1">
                <a:solidFill>
                  <a:schemeClr val="bg1"/>
                </a:solidFill>
                <a:latin typeface="G마켓 산스 Light" panose="02000000000000000000" pitchFamily="50" charset="-127"/>
                <a:cs typeface="Times New Roman" panose="02020603050405020304" pitchFamily="18" charset="0"/>
              </a:rPr>
              <a:t>fiber_ID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1498B9-173A-3748-266F-2140179E4F3D}"/>
              </a:ext>
            </a:extLst>
          </p:cNvPr>
          <p:cNvSpPr txBox="1"/>
          <p:nvPr/>
        </p:nvSpPr>
        <p:spPr>
          <a:xfrm>
            <a:off x="9375169" y="5311119"/>
            <a:ext cx="2148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Unique ID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68C82B1-632B-3978-6CEE-A9E4FAA8E139}"/>
              </a:ext>
            </a:extLst>
          </p:cNvPr>
          <p:cNvSpPr txBox="1"/>
          <p:nvPr/>
        </p:nvSpPr>
        <p:spPr>
          <a:xfrm>
            <a:off x="9375168" y="4088835"/>
            <a:ext cx="2148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Categorical</a:t>
            </a:r>
            <a:endParaRPr lang="en-US" altLang="ko-KR" sz="18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24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94C67B5-EA56-6EC5-5B94-78E52743DC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4935" y="256503"/>
            <a:ext cx="11542130" cy="6428777"/>
          </a:xfrm>
          <a:prstGeom prst="roundRect">
            <a:avLst>
              <a:gd name="adj" fmla="val 5283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774E261-C485-0D48-81C4-C95FA478E241}"/>
              </a:ext>
            </a:extLst>
          </p:cNvPr>
          <p:cNvSpPr txBox="1">
            <a:spLocks/>
          </p:cNvSpPr>
          <p:nvPr/>
        </p:nvSpPr>
        <p:spPr>
          <a:xfrm>
            <a:off x="550341" y="1560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Times New Roman" panose="02020603050405020304" pitchFamily="18" charset="0"/>
              </a:rPr>
              <a:t>Data Preprocessing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E2FD658-1249-C941-1EF2-98C2B862B4D7}"/>
              </a:ext>
            </a:extLst>
          </p:cNvPr>
          <p:cNvCxnSpPr>
            <a:cxnSpLocks/>
          </p:cNvCxnSpPr>
          <p:nvPr/>
        </p:nvCxnSpPr>
        <p:spPr>
          <a:xfrm>
            <a:off x="591875" y="1546881"/>
            <a:ext cx="11039147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ADEC879D-3100-887F-1196-DBDE4F195F2F}"/>
              </a:ext>
            </a:extLst>
          </p:cNvPr>
          <p:cNvSpPr txBox="1">
            <a:spLocks/>
          </p:cNvSpPr>
          <p:nvPr/>
        </p:nvSpPr>
        <p:spPr>
          <a:xfrm>
            <a:off x="591874" y="641429"/>
            <a:ext cx="62453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Sequence</a:t>
            </a:r>
          </a:p>
        </p:txBody>
      </p:sp>
      <p:sp>
        <p:nvSpPr>
          <p:cNvPr id="10" name="Rounded Rectangle 15">
            <a:extLst>
              <a:ext uri="{FF2B5EF4-FFF2-40B4-BE49-F238E27FC236}">
                <a16:creationId xmlns:a16="http://schemas.microsoft.com/office/drawing/2014/main" id="{38A1A24A-8A44-F07D-822C-E8494E72CC71}"/>
              </a:ext>
            </a:extLst>
          </p:cNvPr>
          <p:cNvSpPr/>
          <p:nvPr/>
        </p:nvSpPr>
        <p:spPr>
          <a:xfrm>
            <a:off x="1126696" y="1937623"/>
            <a:ext cx="4587927" cy="82859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5">
            <a:extLst>
              <a:ext uri="{FF2B5EF4-FFF2-40B4-BE49-F238E27FC236}">
                <a16:creationId xmlns:a16="http://schemas.microsoft.com/office/drawing/2014/main" id="{7FDFA48C-A403-E334-CAF4-88FABAB034D5}"/>
              </a:ext>
            </a:extLst>
          </p:cNvPr>
          <p:cNvSpPr/>
          <p:nvPr/>
        </p:nvSpPr>
        <p:spPr>
          <a:xfrm>
            <a:off x="1126696" y="3142066"/>
            <a:ext cx="4587927" cy="82859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5">
            <a:extLst>
              <a:ext uri="{FF2B5EF4-FFF2-40B4-BE49-F238E27FC236}">
                <a16:creationId xmlns:a16="http://schemas.microsoft.com/office/drawing/2014/main" id="{725E337E-6B87-3A3E-79E9-8980FC5EF522}"/>
              </a:ext>
            </a:extLst>
          </p:cNvPr>
          <p:cNvSpPr/>
          <p:nvPr/>
        </p:nvSpPr>
        <p:spPr>
          <a:xfrm>
            <a:off x="1126696" y="4346509"/>
            <a:ext cx="4587927" cy="82859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5">
            <a:extLst>
              <a:ext uri="{FF2B5EF4-FFF2-40B4-BE49-F238E27FC236}">
                <a16:creationId xmlns:a16="http://schemas.microsoft.com/office/drawing/2014/main" id="{0F0A8FCC-0C70-FC22-ADFD-1A3464417B88}"/>
              </a:ext>
            </a:extLst>
          </p:cNvPr>
          <p:cNvSpPr/>
          <p:nvPr/>
        </p:nvSpPr>
        <p:spPr>
          <a:xfrm>
            <a:off x="1126695" y="5550952"/>
            <a:ext cx="4587927" cy="82859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ED8D9DE-54E7-296A-C0A8-89632A56E535}"/>
              </a:ext>
            </a:extLst>
          </p:cNvPr>
          <p:cNvSpPr txBox="1">
            <a:spLocks/>
          </p:cNvSpPr>
          <p:nvPr/>
        </p:nvSpPr>
        <p:spPr>
          <a:xfrm>
            <a:off x="1256922" y="2155523"/>
            <a:ext cx="4193209" cy="639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1. Encoding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8709182-5758-F922-FD51-849F8AE84AF7}"/>
              </a:ext>
            </a:extLst>
          </p:cNvPr>
          <p:cNvSpPr txBox="1">
            <a:spLocks/>
          </p:cNvSpPr>
          <p:nvPr/>
        </p:nvSpPr>
        <p:spPr>
          <a:xfrm>
            <a:off x="1256922" y="3330890"/>
            <a:ext cx="5850459" cy="639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2. Dirty Data Processing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A63ACF0-1AA5-9182-8512-8C1B458D514B}"/>
              </a:ext>
            </a:extLst>
          </p:cNvPr>
          <p:cNvSpPr txBox="1">
            <a:spLocks/>
          </p:cNvSpPr>
          <p:nvPr/>
        </p:nvSpPr>
        <p:spPr>
          <a:xfrm>
            <a:off x="1256922" y="4535333"/>
            <a:ext cx="5850459" cy="639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3. Feature Selection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04931EA-74D7-5050-FDC1-748C1811F077}"/>
              </a:ext>
            </a:extLst>
          </p:cNvPr>
          <p:cNvSpPr txBox="1">
            <a:spLocks/>
          </p:cNvSpPr>
          <p:nvPr/>
        </p:nvSpPr>
        <p:spPr>
          <a:xfrm>
            <a:off x="1256921" y="5739483"/>
            <a:ext cx="5850459" cy="639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4. Scaling / Normalization</a:t>
            </a:r>
          </a:p>
        </p:txBody>
      </p:sp>
      <p:sp>
        <p:nvSpPr>
          <p:cNvPr id="18" name="Rounded Rectangle 15">
            <a:extLst>
              <a:ext uri="{FF2B5EF4-FFF2-40B4-BE49-F238E27FC236}">
                <a16:creationId xmlns:a16="http://schemas.microsoft.com/office/drawing/2014/main" id="{DB056E60-C471-591B-FD20-2A8AA6B2CB53}"/>
              </a:ext>
            </a:extLst>
          </p:cNvPr>
          <p:cNvSpPr/>
          <p:nvPr/>
        </p:nvSpPr>
        <p:spPr>
          <a:xfrm>
            <a:off x="6355713" y="1996840"/>
            <a:ext cx="3661123" cy="123359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6100B0-A9A3-2E96-2155-180DCA091BEF}"/>
              </a:ext>
            </a:extLst>
          </p:cNvPr>
          <p:cNvSpPr txBox="1">
            <a:spLocks/>
          </p:cNvSpPr>
          <p:nvPr/>
        </p:nvSpPr>
        <p:spPr>
          <a:xfrm>
            <a:off x="6477379" y="2250225"/>
            <a:ext cx="4195834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a. Null Value Detection</a:t>
            </a:r>
          </a:p>
          <a:p>
            <a:pPr marL="0" indent="0">
              <a:buNone/>
            </a:pPr>
            <a:r>
              <a:rPr lang="en-US" sz="20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b. Outlier Detection</a:t>
            </a:r>
          </a:p>
        </p:txBody>
      </p:sp>
      <p:sp>
        <p:nvSpPr>
          <p:cNvPr id="20" name="Rounded Rectangle 15">
            <a:extLst>
              <a:ext uri="{FF2B5EF4-FFF2-40B4-BE49-F238E27FC236}">
                <a16:creationId xmlns:a16="http://schemas.microsoft.com/office/drawing/2014/main" id="{A08B2036-06EB-695F-5BB4-7814252313FB}"/>
              </a:ext>
            </a:extLst>
          </p:cNvPr>
          <p:cNvSpPr/>
          <p:nvPr/>
        </p:nvSpPr>
        <p:spPr>
          <a:xfrm>
            <a:off x="6363176" y="3483824"/>
            <a:ext cx="4579365" cy="110653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32861AA-C4B6-996B-0943-7B8B285701E5}"/>
              </a:ext>
            </a:extLst>
          </p:cNvPr>
          <p:cNvSpPr txBox="1">
            <a:spLocks/>
          </p:cNvSpPr>
          <p:nvPr/>
        </p:nvSpPr>
        <p:spPr>
          <a:xfrm>
            <a:off x="6516384" y="3656871"/>
            <a:ext cx="4499224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a. Correlation Matrix</a:t>
            </a:r>
          </a:p>
          <a:p>
            <a:pPr marL="0" indent="0">
              <a:buNone/>
            </a:pPr>
            <a:r>
              <a:rPr lang="en-US" altLang="ko-KR" sz="20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b. Analyze Feature using graph</a:t>
            </a:r>
          </a:p>
        </p:txBody>
      </p:sp>
      <p:sp>
        <p:nvSpPr>
          <p:cNvPr id="22" name="Rounded Rectangle 15">
            <a:extLst>
              <a:ext uri="{FF2B5EF4-FFF2-40B4-BE49-F238E27FC236}">
                <a16:creationId xmlns:a16="http://schemas.microsoft.com/office/drawing/2014/main" id="{3CB320EB-CE3E-DD81-3540-B61EAD1FE33C}"/>
              </a:ext>
            </a:extLst>
          </p:cNvPr>
          <p:cNvSpPr/>
          <p:nvPr/>
        </p:nvSpPr>
        <p:spPr>
          <a:xfrm>
            <a:off x="6363176" y="4891012"/>
            <a:ext cx="3661123" cy="148853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799834B-5A9A-2209-42F8-363A7D0C770B}"/>
              </a:ext>
            </a:extLst>
          </p:cNvPr>
          <p:cNvSpPr txBox="1">
            <a:spLocks/>
          </p:cNvSpPr>
          <p:nvPr/>
        </p:nvSpPr>
        <p:spPr>
          <a:xfrm>
            <a:off x="6516384" y="5101735"/>
            <a:ext cx="4195834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a. Standard Scaler</a:t>
            </a:r>
          </a:p>
          <a:p>
            <a:pPr marL="0" indent="0">
              <a:buNone/>
            </a:pPr>
            <a:r>
              <a:rPr lang="en-US" altLang="ko-KR" sz="20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b. </a:t>
            </a:r>
            <a:r>
              <a:rPr lang="en-US" altLang="ko-KR" sz="2000" dirty="0" err="1">
                <a:latin typeface="G마켓 산스 Light" panose="02000000000000000000" pitchFamily="50" charset="-127"/>
                <a:cs typeface="Times New Roman" panose="02020603050405020304" pitchFamily="18" charset="0"/>
              </a:rPr>
              <a:t>MinMax</a:t>
            </a:r>
            <a:r>
              <a:rPr lang="en-US" altLang="ko-KR" sz="20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 Scaler</a:t>
            </a:r>
          </a:p>
          <a:p>
            <a:pPr marL="0" indent="0">
              <a:buNone/>
            </a:pPr>
            <a:r>
              <a:rPr lang="en-US" altLang="ko-KR" sz="20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c. Robust Scaler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6A2E7A8-7186-8EEE-4ACA-3F160A5477B7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 flipV="1">
            <a:off x="5714623" y="2613640"/>
            <a:ext cx="641090" cy="94272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F115417-FF42-D99D-BB1F-E8594367248A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5708909" y="4037090"/>
            <a:ext cx="654267" cy="74113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0D5A276-EC5E-38BB-04DC-4912F7D60901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5722085" y="5635277"/>
            <a:ext cx="641091" cy="38632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774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94C67B5-EA56-6EC5-5B94-78E52743DC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4935" y="256503"/>
            <a:ext cx="11542130" cy="6428777"/>
          </a:xfrm>
          <a:prstGeom prst="roundRect">
            <a:avLst>
              <a:gd name="adj" fmla="val 5283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E2FD658-1249-C941-1EF2-98C2B862B4D7}"/>
              </a:ext>
            </a:extLst>
          </p:cNvPr>
          <p:cNvCxnSpPr>
            <a:cxnSpLocks/>
          </p:cNvCxnSpPr>
          <p:nvPr/>
        </p:nvCxnSpPr>
        <p:spPr>
          <a:xfrm>
            <a:off x="591875" y="1546881"/>
            <a:ext cx="11039147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ADEC879D-3100-887F-1196-DBDE4F195F2F}"/>
              </a:ext>
            </a:extLst>
          </p:cNvPr>
          <p:cNvSpPr txBox="1">
            <a:spLocks/>
          </p:cNvSpPr>
          <p:nvPr/>
        </p:nvSpPr>
        <p:spPr>
          <a:xfrm>
            <a:off x="1037536" y="1364772"/>
            <a:ext cx="62453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1- a. Check Data Type</a:t>
            </a:r>
          </a:p>
        </p:txBody>
      </p:sp>
      <p:pic>
        <p:nvPicPr>
          <p:cNvPr id="25" name="Picture 5">
            <a:extLst>
              <a:ext uri="{FF2B5EF4-FFF2-40B4-BE49-F238E27FC236}">
                <a16:creationId xmlns:a16="http://schemas.microsoft.com/office/drawing/2014/main" id="{020749C9-7CD3-6168-96A3-E82CCD5D6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536" y="2352572"/>
            <a:ext cx="3940033" cy="3967291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</p:pic>
      <p:cxnSp>
        <p:nvCxnSpPr>
          <p:cNvPr id="27" name="Straight Connector 6">
            <a:extLst>
              <a:ext uri="{FF2B5EF4-FFF2-40B4-BE49-F238E27FC236}">
                <a16:creationId xmlns:a16="http://schemas.microsoft.com/office/drawing/2014/main" id="{4537E711-9EC8-7240-6B65-07A6431836DE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4977569" y="2657270"/>
            <a:ext cx="1004604" cy="2610292"/>
          </a:xfrm>
          <a:prstGeom prst="line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7">
            <a:extLst>
              <a:ext uri="{FF2B5EF4-FFF2-40B4-BE49-F238E27FC236}">
                <a16:creationId xmlns:a16="http://schemas.microsoft.com/office/drawing/2014/main" id="{02741E52-505E-8B11-6738-C37A3B5BBE84}"/>
              </a:ext>
            </a:extLst>
          </p:cNvPr>
          <p:cNvSpPr/>
          <p:nvPr/>
        </p:nvSpPr>
        <p:spPr>
          <a:xfrm flipV="1">
            <a:off x="1037536" y="5133108"/>
            <a:ext cx="3940033" cy="268909"/>
          </a:xfrm>
          <a:prstGeom prst="rect">
            <a:avLst/>
          </a:prstGeom>
          <a:solidFill>
            <a:schemeClr val="bg1">
              <a:lumMod val="75000"/>
              <a:alpha val="32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9">
            <a:extLst>
              <a:ext uri="{FF2B5EF4-FFF2-40B4-BE49-F238E27FC236}">
                <a16:creationId xmlns:a16="http://schemas.microsoft.com/office/drawing/2014/main" id="{F3BAB494-2D39-4695-B257-958661527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173" y="2466770"/>
            <a:ext cx="5156200" cy="381000"/>
          </a:xfrm>
          <a:prstGeom prst="rect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F4DDC885-FF5B-3195-724C-BA8808E88319}"/>
              </a:ext>
            </a:extLst>
          </p:cNvPr>
          <p:cNvSpPr txBox="1">
            <a:spLocks/>
          </p:cNvSpPr>
          <p:nvPr/>
        </p:nvSpPr>
        <p:spPr>
          <a:xfrm>
            <a:off x="5881316" y="1902054"/>
            <a:ext cx="6366755" cy="462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1-b. Check Unique value of Object Data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E640212C-3DB4-941E-DB1F-D3EAB23EABD2}"/>
              </a:ext>
            </a:extLst>
          </p:cNvPr>
          <p:cNvSpPr txBox="1">
            <a:spLocks/>
          </p:cNvSpPr>
          <p:nvPr/>
        </p:nvSpPr>
        <p:spPr>
          <a:xfrm>
            <a:off x="5881315" y="3479686"/>
            <a:ext cx="6366755" cy="462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1-c. Encoding</a:t>
            </a:r>
          </a:p>
        </p:txBody>
      </p:sp>
      <p:graphicFrame>
        <p:nvGraphicFramePr>
          <p:cNvPr id="34" name="Table 26">
            <a:extLst>
              <a:ext uri="{FF2B5EF4-FFF2-40B4-BE49-F238E27FC236}">
                <a16:creationId xmlns:a16="http://schemas.microsoft.com/office/drawing/2014/main" id="{B67AEB02-EA67-B0B4-1A2D-1A95743D5A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788401"/>
              </p:ext>
            </p:extLst>
          </p:nvPr>
        </p:nvGraphicFramePr>
        <p:xfrm>
          <a:off x="7125588" y="4080603"/>
          <a:ext cx="3207618" cy="8776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9206">
                  <a:extLst>
                    <a:ext uri="{9D8B030D-6E8A-4147-A177-3AD203B41FA5}">
                      <a16:colId xmlns:a16="http://schemas.microsoft.com/office/drawing/2014/main" val="3990277358"/>
                    </a:ext>
                  </a:extLst>
                </a:gridCol>
                <a:gridCol w="1069206">
                  <a:extLst>
                    <a:ext uri="{9D8B030D-6E8A-4147-A177-3AD203B41FA5}">
                      <a16:colId xmlns:a16="http://schemas.microsoft.com/office/drawing/2014/main" val="2784211320"/>
                    </a:ext>
                  </a:extLst>
                </a:gridCol>
                <a:gridCol w="1069206">
                  <a:extLst>
                    <a:ext uri="{9D8B030D-6E8A-4147-A177-3AD203B41FA5}">
                      <a16:colId xmlns:a16="http://schemas.microsoft.com/office/drawing/2014/main" val="1806084417"/>
                    </a:ext>
                  </a:extLst>
                </a:gridCol>
              </a:tblGrid>
              <a:tr h="43884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GALAXY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QSO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STAR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040174"/>
                  </a:ext>
                </a:extLst>
              </a:tr>
              <a:tr h="43884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7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  <a:alpha val="8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40102"/>
                  </a:ext>
                </a:extLst>
              </a:tr>
            </a:tbl>
          </a:graphicData>
        </a:graphic>
      </p:graphicFrame>
      <p:pic>
        <p:nvPicPr>
          <p:cNvPr id="35" name="Picture 19">
            <a:extLst>
              <a:ext uri="{FF2B5EF4-FFF2-40B4-BE49-F238E27FC236}">
                <a16:creationId xmlns:a16="http://schemas.microsoft.com/office/drawing/2014/main" id="{AAE18A49-8B37-14E4-F446-85FA09693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173" y="5434633"/>
            <a:ext cx="1879600" cy="44450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36" name="Picture 20">
            <a:extLst>
              <a:ext uri="{FF2B5EF4-FFF2-40B4-BE49-F238E27FC236}">
                <a16:creationId xmlns:a16="http://schemas.microsoft.com/office/drawing/2014/main" id="{92664615-EBC9-7601-8EAD-D25C40E847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3505" y="5167933"/>
            <a:ext cx="3022600" cy="97790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0FDAE176-B2B0-D56B-43D8-C4F52B1DA40D}"/>
              </a:ext>
            </a:extLst>
          </p:cNvPr>
          <p:cNvSpPr txBox="1">
            <a:spLocks/>
          </p:cNvSpPr>
          <p:nvPr/>
        </p:nvSpPr>
        <p:spPr>
          <a:xfrm>
            <a:off x="550341" y="1560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Times New Roman" panose="02020603050405020304" pitchFamily="18" charset="0"/>
              </a:rPr>
              <a:t>Data Preprocessing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14F2D3F2-0A47-7073-2063-D8D1286E89C8}"/>
              </a:ext>
            </a:extLst>
          </p:cNvPr>
          <p:cNvSpPr txBox="1">
            <a:spLocks/>
          </p:cNvSpPr>
          <p:nvPr/>
        </p:nvSpPr>
        <p:spPr>
          <a:xfrm>
            <a:off x="591874" y="641429"/>
            <a:ext cx="62453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1. Encoding</a:t>
            </a:r>
          </a:p>
        </p:txBody>
      </p:sp>
    </p:spTree>
    <p:extLst>
      <p:ext uri="{BB962C8B-B14F-4D97-AF65-F5344CB8AC3E}">
        <p14:creationId xmlns:p14="http://schemas.microsoft.com/office/powerpoint/2010/main" val="43061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94C67B5-EA56-6EC5-5B94-78E52743DC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4935" y="256503"/>
            <a:ext cx="11542130" cy="6428777"/>
          </a:xfrm>
          <a:prstGeom prst="roundRect">
            <a:avLst>
              <a:gd name="adj" fmla="val 5283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>
                <a:latin typeface="G마켓 산스 Light" panose="02000000000000000000" pitchFamily="50" charset="-127"/>
                <a:cs typeface="Times New Roman" panose="02020603050405020304" pitchFamily="18" charset="0"/>
              </a:rPr>
              <a:t>After Remove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>
                <a:latin typeface="G마켓 산스 Light" panose="02000000000000000000" pitchFamily="50" charset="-127"/>
                <a:cs typeface="Times New Roman" panose="02020603050405020304" pitchFamily="18" charset="0"/>
              </a:rPr>
              <a:t>Outlier</a:t>
            </a:r>
            <a:endParaRPr lang="en-US" altLang="ko-KR" sz="1800" dirty="0">
              <a:latin typeface="G마켓 산스 Light" panose="02000000000000000000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E2FD658-1249-C941-1EF2-98C2B862B4D7}"/>
              </a:ext>
            </a:extLst>
          </p:cNvPr>
          <p:cNvCxnSpPr>
            <a:cxnSpLocks/>
          </p:cNvCxnSpPr>
          <p:nvPr/>
        </p:nvCxnSpPr>
        <p:spPr>
          <a:xfrm>
            <a:off x="591875" y="1546881"/>
            <a:ext cx="11039147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ADEC879D-3100-887F-1196-DBDE4F195F2F}"/>
              </a:ext>
            </a:extLst>
          </p:cNvPr>
          <p:cNvSpPr txBox="1">
            <a:spLocks/>
          </p:cNvSpPr>
          <p:nvPr/>
        </p:nvSpPr>
        <p:spPr>
          <a:xfrm>
            <a:off x="1037536" y="1364772"/>
            <a:ext cx="62453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2-a. Null Value Detection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F4DDC885-FF5B-3195-724C-BA8808E88319}"/>
              </a:ext>
            </a:extLst>
          </p:cNvPr>
          <p:cNvSpPr txBox="1">
            <a:spLocks/>
          </p:cNvSpPr>
          <p:nvPr/>
        </p:nvSpPr>
        <p:spPr>
          <a:xfrm>
            <a:off x="5442283" y="1841994"/>
            <a:ext cx="6366755" cy="462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2-b. Outlier Detection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E640212C-3DB4-941E-DB1F-D3EAB23EABD2}"/>
              </a:ext>
            </a:extLst>
          </p:cNvPr>
          <p:cNvSpPr txBox="1">
            <a:spLocks/>
          </p:cNvSpPr>
          <p:nvPr/>
        </p:nvSpPr>
        <p:spPr>
          <a:xfrm>
            <a:off x="5442283" y="5042758"/>
            <a:ext cx="2175720" cy="935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After Remove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Outlier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id="{9E5BDC81-79B9-779D-2B6E-283FFDC42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756" y="2589884"/>
            <a:ext cx="1863706" cy="3462681"/>
          </a:xfrm>
          <a:prstGeom prst="rect">
            <a:avLst/>
          </a:prstGeom>
          <a:ln w="31750">
            <a:solidFill>
              <a:schemeClr val="bg2">
                <a:lumMod val="50000"/>
              </a:schemeClr>
            </a:solidFill>
          </a:ln>
        </p:spPr>
      </p:pic>
      <p:pic>
        <p:nvPicPr>
          <p:cNvPr id="16" name="Picture 7">
            <a:extLst>
              <a:ext uri="{FF2B5EF4-FFF2-40B4-BE49-F238E27FC236}">
                <a16:creationId xmlns:a16="http://schemas.microsoft.com/office/drawing/2014/main" id="{3D280EAE-DB64-6029-0952-163361024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9106" y="2390544"/>
            <a:ext cx="2871732" cy="1786856"/>
          </a:xfrm>
          <a:prstGeom prst="rect">
            <a:avLst/>
          </a:prstGeom>
          <a:ln w="31750">
            <a:solidFill>
              <a:schemeClr val="bg2">
                <a:lumMod val="50000"/>
              </a:schemeClr>
            </a:solidFill>
          </a:ln>
        </p:spPr>
      </p:pic>
      <p:pic>
        <p:nvPicPr>
          <p:cNvPr id="17" name="Picture 8">
            <a:extLst>
              <a:ext uri="{FF2B5EF4-FFF2-40B4-BE49-F238E27FC236}">
                <a16:creationId xmlns:a16="http://schemas.microsoft.com/office/drawing/2014/main" id="{B40CF78A-9950-90D3-2AA0-DD1315FA1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9106" y="4507916"/>
            <a:ext cx="2896871" cy="1846848"/>
          </a:xfrm>
          <a:prstGeom prst="rect">
            <a:avLst/>
          </a:prstGeom>
          <a:ln w="31750">
            <a:solidFill>
              <a:schemeClr val="bg2">
                <a:lumMod val="50000"/>
              </a:schemeClr>
            </a:solidFill>
          </a:ln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D5FFC7F-610E-FD14-AEBC-94A7E8465290}"/>
              </a:ext>
            </a:extLst>
          </p:cNvPr>
          <p:cNvSpPr txBox="1">
            <a:spLocks/>
          </p:cNvSpPr>
          <p:nvPr/>
        </p:nvSpPr>
        <p:spPr>
          <a:xfrm>
            <a:off x="5442283" y="2919123"/>
            <a:ext cx="2476058" cy="935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Before Remove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>
                <a:latin typeface="G마켓 산스 Light" panose="02000000000000000000" pitchFamily="50" charset="-127"/>
                <a:cs typeface="Times New Roman" panose="02020603050405020304" pitchFamily="18" charset="0"/>
              </a:rPr>
              <a:t>Outlier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43363E-FF7A-1F87-44C0-310FEABCE232}"/>
              </a:ext>
            </a:extLst>
          </p:cNvPr>
          <p:cNvSpPr txBox="1">
            <a:spLocks/>
          </p:cNvSpPr>
          <p:nvPr/>
        </p:nvSpPr>
        <p:spPr>
          <a:xfrm>
            <a:off x="591874" y="641429"/>
            <a:ext cx="62453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2. Dirty Data Processing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4E7C483-B316-E469-023A-117637AFEBC8}"/>
              </a:ext>
            </a:extLst>
          </p:cNvPr>
          <p:cNvSpPr txBox="1">
            <a:spLocks/>
          </p:cNvSpPr>
          <p:nvPr/>
        </p:nvSpPr>
        <p:spPr>
          <a:xfrm>
            <a:off x="550341" y="1560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Times New Roman" panose="02020603050405020304" pitchFamily="18" charset="0"/>
              </a:rPr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3962155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94C67B5-EA56-6EC5-5B94-78E52743DC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4935" y="256503"/>
            <a:ext cx="11542130" cy="6428777"/>
          </a:xfrm>
          <a:prstGeom prst="roundRect">
            <a:avLst>
              <a:gd name="adj" fmla="val 5283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>
                <a:latin typeface="G마켓 산스 Light" panose="02000000000000000000" pitchFamily="50" charset="-127"/>
                <a:cs typeface="Times New Roman" panose="02020603050405020304" pitchFamily="18" charset="0"/>
              </a:rPr>
              <a:t>After Remove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>
                <a:latin typeface="G마켓 산스 Light" panose="02000000000000000000" pitchFamily="50" charset="-127"/>
                <a:cs typeface="Times New Roman" panose="02020603050405020304" pitchFamily="18" charset="0"/>
              </a:rPr>
              <a:t>Outlier</a:t>
            </a:r>
            <a:endParaRPr lang="en-US" altLang="ko-KR" sz="1800" dirty="0">
              <a:latin typeface="G마켓 산스 Light" panose="02000000000000000000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E2FD658-1249-C941-1EF2-98C2B862B4D7}"/>
              </a:ext>
            </a:extLst>
          </p:cNvPr>
          <p:cNvCxnSpPr>
            <a:cxnSpLocks/>
          </p:cNvCxnSpPr>
          <p:nvPr/>
        </p:nvCxnSpPr>
        <p:spPr>
          <a:xfrm>
            <a:off x="591875" y="1546881"/>
            <a:ext cx="11039147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F4DDC885-FF5B-3195-724C-BA8808E88319}"/>
              </a:ext>
            </a:extLst>
          </p:cNvPr>
          <p:cNvSpPr txBox="1">
            <a:spLocks/>
          </p:cNvSpPr>
          <p:nvPr/>
        </p:nvSpPr>
        <p:spPr>
          <a:xfrm>
            <a:off x="7653937" y="1751276"/>
            <a:ext cx="3622456" cy="906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3-a. Correlation Using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         Heatmap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2" name="Picture 1">
            <a:extLst>
              <a:ext uri="{FF2B5EF4-FFF2-40B4-BE49-F238E27FC236}">
                <a16:creationId xmlns:a16="http://schemas.microsoft.com/office/drawing/2014/main" id="{92FF8371-2EC8-975F-E0CD-A445CAC1F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74" y="1736474"/>
            <a:ext cx="6469792" cy="4725128"/>
          </a:xfrm>
          <a:prstGeom prst="rect">
            <a:avLst/>
          </a:prstGeom>
          <a:ln w="25400">
            <a:solidFill>
              <a:schemeClr val="bg2">
                <a:lumMod val="50000"/>
              </a:schemeClr>
            </a:solidFill>
          </a:ln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067BA6D7-6BD3-0B54-8231-A097E0565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061" y="2657692"/>
            <a:ext cx="2862094" cy="3839395"/>
          </a:xfrm>
          <a:prstGeom prst="rect">
            <a:avLst/>
          </a:prstGeom>
          <a:ln w="25400">
            <a:solidFill>
              <a:schemeClr val="bg2">
                <a:lumMod val="50000"/>
              </a:schemeClr>
            </a:solidFill>
          </a:ln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479FB62-2532-9175-0392-1C968ED6D49F}"/>
              </a:ext>
            </a:extLst>
          </p:cNvPr>
          <p:cNvSpPr txBox="1">
            <a:spLocks/>
          </p:cNvSpPr>
          <p:nvPr/>
        </p:nvSpPr>
        <p:spPr>
          <a:xfrm>
            <a:off x="591874" y="641429"/>
            <a:ext cx="62453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3. Feature Selection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FBE4517-E6D4-6DC6-372B-DC33923D1AB5}"/>
              </a:ext>
            </a:extLst>
          </p:cNvPr>
          <p:cNvSpPr txBox="1">
            <a:spLocks/>
          </p:cNvSpPr>
          <p:nvPr/>
        </p:nvSpPr>
        <p:spPr>
          <a:xfrm>
            <a:off x="550341" y="1560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Times New Roman" panose="02020603050405020304" pitchFamily="18" charset="0"/>
              </a:rPr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3012697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1069</Words>
  <Application>Microsoft Office PowerPoint</Application>
  <PresentationFormat>와이드스크린</PresentationFormat>
  <Paragraphs>264</Paragraphs>
  <Slides>27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G마켓 산스 Light</vt:lpstr>
      <vt:lpstr>G마켓 산스 Bold</vt:lpstr>
      <vt:lpstr>Calibri Light</vt:lpstr>
      <vt:lpstr>Arial</vt:lpstr>
      <vt:lpstr>G마켓 산스 Medium</vt:lpstr>
      <vt:lpstr>맑은 고딕</vt:lpstr>
      <vt:lpstr>Calibri</vt:lpstr>
      <vt:lpstr>Office Theme</vt:lpstr>
      <vt:lpstr>Stellar Classification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Stellar Classification</dc:title>
  <dc:creator>Joelle Hyunseo Cho</dc:creator>
  <cp:lastModifiedBy>이서현</cp:lastModifiedBy>
  <cp:revision>14</cp:revision>
  <dcterms:created xsi:type="dcterms:W3CDTF">2022-05-28T03:47:50Z</dcterms:created>
  <dcterms:modified xsi:type="dcterms:W3CDTF">2022-06-03T05:01:47Z</dcterms:modified>
</cp:coreProperties>
</file>